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 id="2147483674" r:id="rId3"/>
  </p:sldMasterIdLst>
  <p:notesMasterIdLst>
    <p:notesMasterId r:id="rId2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9144000" cy="5143500" type="screen16x9"/>
  <p:notesSz cx="6858000" cy="9144000"/>
  <p:embeddedFontLst>
    <p:embeddedFont>
      <p:font typeface="Barlow" pitchFamily="2" charset="77"/>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IBM Plex Sans" panose="020B0503050203000203" pitchFamily="34" charset="0"/>
      <p:regular r:id="rId33"/>
      <p:bold r:id="rId34"/>
      <p:italic r:id="rId35"/>
      <p:boldItalic r:id="rId36"/>
    </p:embeddedFont>
    <p:embeddedFont>
      <p:font typeface="Roboto" panose="02000000000000000000"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B30475B-0EBD-43AB-94B8-0B9DC60D4290}">
  <a:tblStyle styleId="{0B30475B-0EBD-43AB-94B8-0B9DC60D429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BBC6AAA-D5CE-4C63-9444-E053C5EC5422}"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2"/>
    <p:restoredTop sz="94648"/>
  </p:normalViewPr>
  <p:slideViewPr>
    <p:cSldViewPr snapToGrid="0">
      <p:cViewPr varScale="1">
        <p:scale>
          <a:sx n="155" d="100"/>
          <a:sy n="155" d="100"/>
        </p:scale>
        <p:origin x="208"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8.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047fea4e3a_0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g2047fea4e3a_0_15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1100"/>
              <a:buNone/>
            </a:pPr>
            <a:endParaRPr sz="1100" b="1">
              <a:solidFill>
                <a:srgbClr val="000000"/>
              </a:solidFill>
            </a:endParaRPr>
          </a:p>
        </p:txBody>
      </p:sp>
      <p:sp>
        <p:nvSpPr>
          <p:cNvPr id="160" name="Google Shape;160;g2047fea4e3a_0_154:notes"/>
          <p:cNvSpPr txBox="1">
            <a:spLocks noGrp="1"/>
          </p:cNvSpPr>
          <p:nvPr>
            <p:ph type="sldNum" idx="12"/>
          </p:nvPr>
        </p:nvSpPr>
        <p:spPr>
          <a:xfrm>
            <a:off x="6095999" y="8809442"/>
            <a:ext cx="760500" cy="334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047fea4e3a_0_978:notes"/>
          <p:cNvSpPr txBox="1">
            <a:spLocks noGrp="1"/>
          </p:cNvSpPr>
          <p:nvPr>
            <p:ph type="body" idx="1"/>
          </p:nvPr>
        </p:nvSpPr>
        <p:spPr>
          <a:xfrm>
            <a:off x="685790" y="4343378"/>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2047fea4e3a_0_978:notes"/>
          <p:cNvSpPr>
            <a:spLocks noGrp="1" noRot="1" noChangeAspect="1"/>
          </p:cNvSpPr>
          <p:nvPr>
            <p:ph type="sldImg" idx="2"/>
          </p:nvPr>
        </p:nvSpPr>
        <p:spPr>
          <a:xfrm>
            <a:off x="1143228" y="685793"/>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047fea4e3a_0_1142:notes"/>
          <p:cNvSpPr txBox="1">
            <a:spLocks noGrp="1"/>
          </p:cNvSpPr>
          <p:nvPr>
            <p:ph type="body" idx="1"/>
          </p:nvPr>
        </p:nvSpPr>
        <p:spPr>
          <a:xfrm>
            <a:off x="685790" y="4343378"/>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Font typeface="Arial"/>
              <a:buNone/>
            </a:pPr>
            <a:r>
              <a:rPr lang="en" sz="1200">
                <a:solidFill>
                  <a:schemeClr val="dk1"/>
                </a:solidFill>
                <a:latin typeface="Times New Roman"/>
                <a:ea typeface="Times New Roman"/>
                <a:cs typeface="Times New Roman"/>
                <a:sym typeface="Times New Roman"/>
              </a:rPr>
              <a:t>The main findings from the qualitative analysis include: 1. Most youth in our sample have been tested for COVID-19, primarily due to experiencing symptoms. 2. More youth would get tested after a gathering than before. 3. Access to free home testing is perceived as helpful to youth. </a:t>
            </a:r>
            <a:endParaRPr sz="500">
              <a:solidFill>
                <a:schemeClr val="dk1"/>
              </a:solidFill>
            </a:endParaRPr>
          </a:p>
          <a:p>
            <a:pPr marL="0" lvl="0" indent="0" algn="l" rtl="0">
              <a:lnSpc>
                <a:spcPct val="100000"/>
              </a:lnSpc>
              <a:spcBef>
                <a:spcPts val="0"/>
              </a:spcBef>
              <a:spcAft>
                <a:spcPts val="0"/>
              </a:spcAft>
              <a:buClr>
                <a:schemeClr val="dk1"/>
              </a:buClr>
              <a:buFont typeface="Arial"/>
              <a:buNone/>
            </a:pPr>
            <a:r>
              <a:rPr lang="en" sz="1200">
                <a:solidFill>
                  <a:schemeClr val="dk1"/>
                </a:solidFill>
                <a:latin typeface="Times New Roman"/>
                <a:ea typeface="Times New Roman"/>
                <a:cs typeface="Times New Roman"/>
                <a:sym typeface="Times New Roman"/>
              </a:rPr>
              <a:t> </a:t>
            </a:r>
            <a:endParaRPr sz="500">
              <a:solidFill>
                <a:schemeClr val="dk1"/>
              </a:solidFill>
            </a:endParaRPr>
          </a:p>
          <a:p>
            <a:pPr marL="0" lvl="0" indent="0" algn="l" rtl="0">
              <a:lnSpc>
                <a:spcPct val="100000"/>
              </a:lnSpc>
              <a:spcBef>
                <a:spcPts val="0"/>
              </a:spcBef>
              <a:spcAft>
                <a:spcPts val="0"/>
              </a:spcAft>
              <a:buClr>
                <a:schemeClr val="dk1"/>
              </a:buClr>
              <a:buFont typeface="Arial"/>
              <a:buNone/>
            </a:pPr>
            <a:r>
              <a:rPr lang="en" sz="1200">
                <a:solidFill>
                  <a:schemeClr val="dk1"/>
                </a:solidFill>
                <a:latin typeface="Times New Roman"/>
                <a:ea typeface="Times New Roman"/>
                <a:cs typeface="Times New Roman"/>
                <a:sym typeface="Times New Roman"/>
              </a:rPr>
              <a:t>The majority (80.7%) of participants have gotten tested for COVID-19 at some point during the pandemic. The most common reasons that would prompt testing include symptoms consistent or suspicious for COVID-19 (48.6%) such as “[f]ever [or] no smell,” followed by exposure to confirmed cases or “[s]uspicion of contact with someone infected” (35.9%), and requirements like “...college is forcing me to” or “...required by travel” (9.0%) (Table 2). </a:t>
            </a:r>
            <a:endParaRPr sz="500">
              <a:solidFill>
                <a:schemeClr val="dk1"/>
              </a:solidFill>
            </a:endParaRPr>
          </a:p>
          <a:p>
            <a:pPr marL="0" lvl="0" indent="0" algn="l" rtl="0">
              <a:lnSpc>
                <a:spcPct val="100000"/>
              </a:lnSpc>
              <a:spcBef>
                <a:spcPts val="0"/>
              </a:spcBef>
              <a:spcAft>
                <a:spcPts val="0"/>
              </a:spcAft>
              <a:buClr>
                <a:schemeClr val="dk1"/>
              </a:buClr>
              <a:buFont typeface="Arial"/>
              <a:buNone/>
            </a:pPr>
            <a:r>
              <a:rPr lang="en" sz="1200">
                <a:solidFill>
                  <a:schemeClr val="dk1"/>
                </a:solidFill>
                <a:latin typeface="Times New Roman"/>
                <a:ea typeface="Times New Roman"/>
                <a:cs typeface="Times New Roman"/>
                <a:sym typeface="Times New Roman"/>
              </a:rPr>
              <a:t> </a:t>
            </a:r>
            <a:endParaRPr sz="500">
              <a:solidFill>
                <a:schemeClr val="dk1"/>
              </a:solidFill>
            </a:endParaRPr>
          </a:p>
          <a:p>
            <a:pPr marL="0" lvl="0" indent="0" algn="l" rtl="0">
              <a:lnSpc>
                <a:spcPct val="100000"/>
              </a:lnSpc>
              <a:spcBef>
                <a:spcPts val="0"/>
              </a:spcBef>
              <a:spcAft>
                <a:spcPts val="0"/>
              </a:spcAft>
              <a:buClr>
                <a:schemeClr val="dk1"/>
              </a:buClr>
              <a:buFont typeface="Arial"/>
              <a:buNone/>
            </a:pPr>
            <a:r>
              <a:rPr lang="en" sz="1200">
                <a:solidFill>
                  <a:schemeClr val="dk1"/>
                </a:solidFill>
                <a:latin typeface="Times New Roman"/>
                <a:ea typeface="Times New Roman"/>
                <a:cs typeface="Times New Roman"/>
                <a:sym typeface="Times New Roman"/>
              </a:rPr>
              <a:t>Participants were more likely to get tested after a social gathering (70.6%) compared to before an event (50.9%). There were a greater number of those who would not get tested before a social gathering (30.5%, 292 of 958) than those who would not get tested after an event (15.7%, 146 of 931) with vaccination status most cited as the reason (9.0% of 958 and 5.6% of 931, respectively). Additional reasons for not testing before included lack of involvement in social gatherings (2.7%, 26 of 958), “feeling fine” (4.8%, 46 of 958), and thinking the test is unnecessary (3.2%, 31 of 958). Other reasons for not testing after included mask use in public spaces (1.2%, 11 of 931) and thoughts that testing was pointless or assurance they would know when they were sick (2.0%, 19 of 931).</a:t>
            </a:r>
            <a:endParaRPr sz="500">
              <a:solidFill>
                <a:schemeClr val="dk1"/>
              </a:solidFill>
            </a:endParaRPr>
          </a:p>
          <a:p>
            <a:pPr marL="0" lvl="0" indent="0" algn="l" rtl="0">
              <a:lnSpc>
                <a:spcPct val="100000"/>
              </a:lnSpc>
              <a:spcBef>
                <a:spcPts val="0"/>
              </a:spcBef>
              <a:spcAft>
                <a:spcPts val="0"/>
              </a:spcAft>
              <a:buClr>
                <a:schemeClr val="dk1"/>
              </a:buClr>
              <a:buFont typeface="Arial"/>
              <a:buNone/>
            </a:pPr>
            <a:r>
              <a:rPr lang="en" sz="1200">
                <a:solidFill>
                  <a:schemeClr val="dk1"/>
                </a:solidFill>
                <a:latin typeface="Times New Roman"/>
                <a:ea typeface="Times New Roman"/>
                <a:cs typeface="Times New Roman"/>
                <a:sym typeface="Times New Roman"/>
              </a:rPr>
              <a:t> </a:t>
            </a:r>
            <a:endParaRPr sz="500">
              <a:solidFill>
                <a:schemeClr val="dk1"/>
              </a:solidFill>
            </a:endParaRPr>
          </a:p>
          <a:p>
            <a:pPr marL="0" lvl="0" indent="0" algn="l" rtl="0">
              <a:lnSpc>
                <a:spcPct val="100000"/>
              </a:lnSpc>
              <a:spcBef>
                <a:spcPts val="0"/>
              </a:spcBef>
              <a:spcAft>
                <a:spcPts val="0"/>
              </a:spcAft>
              <a:buClr>
                <a:schemeClr val="dk1"/>
              </a:buClr>
              <a:buFont typeface="Arial"/>
              <a:buNone/>
            </a:pPr>
            <a:r>
              <a:rPr lang="en" sz="1200">
                <a:solidFill>
                  <a:schemeClr val="dk1"/>
                </a:solidFill>
                <a:latin typeface="Times New Roman"/>
                <a:ea typeface="Times New Roman"/>
                <a:cs typeface="Times New Roman"/>
                <a:sym typeface="Times New Roman"/>
              </a:rPr>
              <a:t>Two thirds of respondents (67.5%, 629 of 932) thought free at home tests would be helpful “because it is easier” (12.7%), allow for “use [of tests] proactively” (9.3%), and to provide peace of mind (9.4%). Reasons cited against the utility of home tests (21.4%, 199 of 932) included confidence they would not use them (13.7%, 35 of 199), belief these tests are not as accurate (10.6%, 27 of 199), and preference “to be tested by a professional” or that “it is already very easy to get tested” (17.6%, 45 of 199).</a:t>
            </a:r>
            <a:r>
              <a:rPr lang="en" sz="1200">
                <a:solidFill>
                  <a:schemeClr val="dk1"/>
                </a:solidFill>
              </a:rPr>
              <a:t> </a:t>
            </a: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500"/>
          </a:p>
        </p:txBody>
      </p:sp>
      <p:sp>
        <p:nvSpPr>
          <p:cNvPr id="223" name="Google Shape;223;g2047fea4e3a_0_1142:notes"/>
          <p:cNvSpPr>
            <a:spLocks noGrp="1" noRot="1" noChangeAspect="1"/>
          </p:cNvSpPr>
          <p:nvPr>
            <p:ph type="sldImg" idx="2"/>
          </p:nvPr>
        </p:nvSpPr>
        <p:spPr>
          <a:xfrm>
            <a:off x="1143228" y="685793"/>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061954a8b6_0_5:notes"/>
          <p:cNvSpPr txBox="1">
            <a:spLocks noGrp="1"/>
          </p:cNvSpPr>
          <p:nvPr>
            <p:ph type="body" idx="1"/>
          </p:nvPr>
        </p:nvSpPr>
        <p:spPr>
          <a:xfrm>
            <a:off x="685790" y="4343378"/>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300"/>
              <a:t>Keep others safe</a:t>
            </a:r>
            <a:endParaRPr sz="1300"/>
          </a:p>
          <a:p>
            <a:pPr marL="0" lvl="0" indent="0" algn="l" rtl="0">
              <a:lnSpc>
                <a:spcPct val="100000"/>
              </a:lnSpc>
              <a:spcBef>
                <a:spcPts val="0"/>
              </a:spcBef>
              <a:spcAft>
                <a:spcPts val="0"/>
              </a:spcAft>
              <a:buNone/>
            </a:pPr>
            <a:r>
              <a:rPr lang="en" sz="1300"/>
              <a:t>Required</a:t>
            </a:r>
            <a:endParaRPr sz="1300"/>
          </a:p>
          <a:p>
            <a:pPr marL="0" lvl="0" indent="0" algn="l" rtl="0">
              <a:lnSpc>
                <a:spcPct val="100000"/>
              </a:lnSpc>
              <a:spcBef>
                <a:spcPts val="0"/>
              </a:spcBef>
              <a:spcAft>
                <a:spcPts val="0"/>
              </a:spcAft>
              <a:buNone/>
            </a:pPr>
            <a:r>
              <a:rPr lang="en" sz="1300"/>
              <a:t>Not sick</a:t>
            </a:r>
            <a:endParaRPr sz="1300"/>
          </a:p>
          <a:p>
            <a:pPr marL="0" lvl="0" indent="0" algn="l" rtl="0">
              <a:lnSpc>
                <a:spcPct val="100000"/>
              </a:lnSpc>
              <a:spcBef>
                <a:spcPts val="0"/>
              </a:spcBef>
              <a:spcAft>
                <a:spcPts val="0"/>
              </a:spcAft>
              <a:buNone/>
            </a:pPr>
            <a:r>
              <a:rPr lang="en" sz="1300"/>
              <a:t>Vaccinated</a:t>
            </a:r>
            <a:endParaRPr sz="1300"/>
          </a:p>
          <a:p>
            <a:pPr marL="0" lvl="0" indent="0" algn="l" rtl="0">
              <a:lnSpc>
                <a:spcPct val="100000"/>
              </a:lnSpc>
              <a:spcBef>
                <a:spcPts val="0"/>
              </a:spcBef>
              <a:spcAft>
                <a:spcPts val="0"/>
              </a:spcAft>
              <a:buNone/>
            </a:pPr>
            <a:endParaRPr sz="1300"/>
          </a:p>
        </p:txBody>
      </p:sp>
      <p:sp>
        <p:nvSpPr>
          <p:cNvPr id="229" name="Google Shape;229;g2061954a8b6_0_5:notes"/>
          <p:cNvSpPr>
            <a:spLocks noGrp="1" noRot="1" noChangeAspect="1"/>
          </p:cNvSpPr>
          <p:nvPr>
            <p:ph type="sldImg" idx="2"/>
          </p:nvPr>
        </p:nvSpPr>
        <p:spPr>
          <a:xfrm>
            <a:off x="1143228" y="685793"/>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06129a9a6f_1_6:notes"/>
          <p:cNvSpPr txBox="1">
            <a:spLocks noGrp="1"/>
          </p:cNvSpPr>
          <p:nvPr>
            <p:ph type="body" idx="1"/>
          </p:nvPr>
        </p:nvSpPr>
        <p:spPr>
          <a:xfrm>
            <a:off x="685790" y="4343378"/>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Exposure</a:t>
            </a:r>
            <a:endParaRPr/>
          </a:p>
          <a:p>
            <a:pPr marL="0" lvl="0" indent="0" algn="l" rtl="0">
              <a:lnSpc>
                <a:spcPct val="100000"/>
              </a:lnSpc>
              <a:spcBef>
                <a:spcPts val="0"/>
              </a:spcBef>
              <a:spcAft>
                <a:spcPts val="0"/>
              </a:spcAft>
              <a:buNone/>
            </a:pPr>
            <a:r>
              <a:rPr lang="en"/>
              <a:t>General Precaution</a:t>
            </a:r>
            <a:endParaRPr/>
          </a:p>
          <a:p>
            <a:pPr marL="0" lvl="0" indent="0" algn="l" rtl="0">
              <a:lnSpc>
                <a:spcPct val="100000"/>
              </a:lnSpc>
              <a:spcBef>
                <a:spcPts val="0"/>
              </a:spcBef>
              <a:spcAft>
                <a:spcPts val="0"/>
              </a:spcAft>
              <a:buNone/>
            </a:pPr>
            <a:r>
              <a:rPr lang="en"/>
              <a:t>Vaccinated</a:t>
            </a:r>
            <a:endParaRPr/>
          </a:p>
          <a:p>
            <a:pPr marL="0" lvl="0" indent="0" algn="l" rtl="0">
              <a:lnSpc>
                <a:spcPct val="100000"/>
              </a:lnSpc>
              <a:spcBef>
                <a:spcPts val="0"/>
              </a:spcBef>
              <a:spcAft>
                <a:spcPts val="0"/>
              </a:spcAft>
              <a:buNone/>
            </a:pPr>
            <a:r>
              <a:rPr lang="en"/>
              <a:t>Unecessary</a:t>
            </a:r>
            <a:endParaRPr/>
          </a:p>
        </p:txBody>
      </p:sp>
      <p:sp>
        <p:nvSpPr>
          <p:cNvPr id="240" name="Google Shape;240;g206129a9a6f_1_6:notes"/>
          <p:cNvSpPr>
            <a:spLocks noGrp="1" noRot="1" noChangeAspect="1"/>
          </p:cNvSpPr>
          <p:nvPr>
            <p:ph type="sldImg" idx="2"/>
          </p:nvPr>
        </p:nvSpPr>
        <p:spPr>
          <a:xfrm>
            <a:off x="1143228" y="685793"/>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06129a9a6f_1_16:notes"/>
          <p:cNvSpPr txBox="1">
            <a:spLocks noGrp="1"/>
          </p:cNvSpPr>
          <p:nvPr>
            <p:ph type="body" idx="1"/>
          </p:nvPr>
        </p:nvSpPr>
        <p:spPr>
          <a:xfrm>
            <a:off x="685790" y="4343378"/>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chemeClr val="dk1"/>
                </a:solidFill>
                <a:latin typeface="Calibri"/>
                <a:ea typeface="Calibri"/>
                <a:cs typeface="Calibri"/>
                <a:sym typeface="Calibri"/>
              </a:rPr>
              <a:t>Easier</a:t>
            </a: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
                <a:solidFill>
                  <a:schemeClr val="dk1"/>
                </a:solidFill>
                <a:latin typeface="Calibri"/>
                <a:ea typeface="Calibri"/>
                <a:cs typeface="Calibri"/>
                <a:sym typeface="Calibri"/>
              </a:rPr>
              <a:t>Cost</a:t>
            </a: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
                <a:solidFill>
                  <a:schemeClr val="dk1"/>
                </a:solidFill>
                <a:latin typeface="Calibri"/>
                <a:ea typeface="Calibri"/>
                <a:cs typeface="Calibri"/>
                <a:sym typeface="Calibri"/>
              </a:rPr>
              <a:t>Not accurate</a:t>
            </a: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
                <a:solidFill>
                  <a:schemeClr val="dk1"/>
                </a:solidFill>
                <a:latin typeface="Calibri"/>
                <a:ea typeface="Calibri"/>
                <a:cs typeface="Calibri"/>
                <a:sym typeface="Calibri"/>
              </a:rPr>
              <a:t>Other</a:t>
            </a:r>
            <a:endParaRPr>
              <a:solidFill>
                <a:schemeClr val="dk1"/>
              </a:solidFill>
              <a:latin typeface="Calibri"/>
              <a:ea typeface="Calibri"/>
              <a:cs typeface="Calibri"/>
              <a:sym typeface="Calibri"/>
            </a:endParaRPr>
          </a:p>
        </p:txBody>
      </p:sp>
      <p:sp>
        <p:nvSpPr>
          <p:cNvPr id="251" name="Google Shape;251;g206129a9a6f_1_16:notes"/>
          <p:cNvSpPr>
            <a:spLocks noGrp="1" noRot="1" noChangeAspect="1"/>
          </p:cNvSpPr>
          <p:nvPr>
            <p:ph type="sldImg" idx="2"/>
          </p:nvPr>
        </p:nvSpPr>
        <p:spPr>
          <a:xfrm>
            <a:off x="1143228" y="685793"/>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047fea4e3a_0_1308:notes"/>
          <p:cNvSpPr txBox="1">
            <a:spLocks noGrp="1"/>
          </p:cNvSpPr>
          <p:nvPr>
            <p:ph type="body" idx="1"/>
          </p:nvPr>
        </p:nvSpPr>
        <p:spPr>
          <a:xfrm>
            <a:off x="685790" y="4343378"/>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a:solidFill>
                  <a:schemeClr val="dk1"/>
                </a:solidFill>
                <a:latin typeface="Times New Roman"/>
                <a:ea typeface="Times New Roman"/>
                <a:cs typeface="Times New Roman"/>
                <a:sym typeface="Times New Roman"/>
              </a:rPr>
              <a:t>Nearly all youth in our sample report having been tested for COVID-19 at some point during the pandemic, largely due to experiencing symptoms. The majority also would get tested after a gathering, though fewer reported that they would test before a gathering, especially if they have been vaccinated. </a:t>
            </a:r>
            <a:r>
              <a:rPr lang="en" sz="1400">
                <a:solidFill>
                  <a:schemeClr val="dk1"/>
                </a:solidFill>
              </a:rPr>
              <a:t>  </a:t>
            </a:r>
            <a:r>
              <a:rPr lang="en" sz="1400">
                <a:solidFill>
                  <a:schemeClr val="dk1"/>
                </a:solidFill>
                <a:latin typeface="Times New Roman"/>
                <a:ea typeface="Times New Roman"/>
                <a:cs typeface="Times New Roman"/>
                <a:sym typeface="Times New Roman"/>
              </a:rPr>
              <a:t>Overall, youth in our sample endorse a reactive rather than proactive approach to testing with most youth noting symptoms, exposures, requirements by school or work, and availability as reasons for testing. </a:t>
            </a:r>
            <a:endParaRPr sz="14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Font typeface="Arial"/>
              <a:buNone/>
            </a:pPr>
            <a:endParaRPr sz="14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en" sz="1400">
                <a:solidFill>
                  <a:schemeClr val="dk1"/>
                </a:solidFill>
                <a:latin typeface="Times New Roman"/>
                <a:ea typeface="Times New Roman"/>
                <a:cs typeface="Times New Roman"/>
                <a:sym typeface="Times New Roman"/>
              </a:rPr>
              <a:t>Youth in our study have largely been tested but </a:t>
            </a:r>
            <a:r>
              <a:rPr lang="en" sz="1400">
                <a:solidFill>
                  <a:srgbClr val="201F1E"/>
                </a:solidFill>
                <a:latin typeface="Times New Roman"/>
                <a:ea typeface="Times New Roman"/>
                <a:cs typeface="Times New Roman"/>
                <a:sym typeface="Times New Roman"/>
              </a:rPr>
              <a:t>most commonly cite vaccination status as a reason to not get tested both before and after a social gathering. </a:t>
            </a:r>
            <a:r>
              <a:rPr lang="en" sz="1400">
                <a:solidFill>
                  <a:srgbClr val="201F1E"/>
                </a:solidFill>
                <a:highlight>
                  <a:schemeClr val="lt1"/>
                </a:highlight>
                <a:latin typeface="Times New Roman"/>
                <a:ea typeface="Times New Roman"/>
                <a:cs typeface="Times New Roman"/>
                <a:sym typeface="Times New Roman"/>
              </a:rPr>
              <a:t>While this </a:t>
            </a:r>
            <a:r>
              <a:rPr lang="en" sz="1400">
                <a:solidFill>
                  <a:srgbClr val="201F1E"/>
                </a:solidFill>
                <a:latin typeface="Times New Roman"/>
                <a:ea typeface="Times New Roman"/>
                <a:cs typeface="Times New Roman"/>
                <a:sym typeface="Times New Roman"/>
              </a:rPr>
              <a:t>does suggest trust in COVID-19 vaccines</a:t>
            </a:r>
            <a:r>
              <a:rPr lang="en" sz="1400">
                <a:solidFill>
                  <a:srgbClr val="201F1E"/>
                </a:solidFill>
                <a:highlight>
                  <a:schemeClr val="lt1"/>
                </a:highlight>
                <a:latin typeface="Times New Roman"/>
                <a:ea typeface="Times New Roman"/>
                <a:cs typeface="Times New Roman"/>
                <a:sym typeface="Times New Roman"/>
              </a:rPr>
              <a:t> in this age group, current CDC testing guidelines</a:t>
            </a:r>
            <a:r>
              <a:rPr lang="en" sz="1400">
                <a:solidFill>
                  <a:schemeClr val="dk1"/>
                </a:solidFill>
                <a:latin typeface="Times New Roman"/>
                <a:ea typeface="Times New Roman"/>
                <a:cs typeface="Times New Roman"/>
                <a:sym typeface="Times New Roman"/>
              </a:rPr>
              <a:t> </a:t>
            </a:r>
            <a:r>
              <a:rPr lang="en" sz="1400">
                <a:solidFill>
                  <a:srgbClr val="201F1E"/>
                </a:solidFill>
                <a:highlight>
                  <a:schemeClr val="lt1"/>
                </a:highlight>
                <a:latin typeface="Times New Roman"/>
                <a:ea typeface="Times New Roman"/>
                <a:cs typeface="Times New Roman"/>
                <a:sym typeface="Times New Roman"/>
              </a:rPr>
              <a:t> do not vary based on vaccine status and in fact the American Academy of Pediatrics states</a:t>
            </a:r>
            <a:r>
              <a:rPr lang="en" sz="1400">
                <a:solidFill>
                  <a:schemeClr val="dk1"/>
                </a:solidFill>
                <a:latin typeface="Times New Roman"/>
                <a:ea typeface="Times New Roman"/>
                <a:cs typeface="Times New Roman"/>
                <a:sym typeface="Times New Roman"/>
              </a:rPr>
              <a:t> </a:t>
            </a:r>
            <a:r>
              <a:rPr lang="en" sz="1400">
                <a:solidFill>
                  <a:srgbClr val="201F1E"/>
                </a:solidFill>
                <a:highlight>
                  <a:schemeClr val="lt1"/>
                </a:highlight>
                <a:latin typeface="Times New Roman"/>
                <a:ea typeface="Times New Roman"/>
                <a:cs typeface="Times New Roman"/>
                <a:sym typeface="Times New Roman"/>
              </a:rPr>
              <a:t> vaccines should not guide testing. While transmission and development of COVID-19 symptoms are reduced with even a single dose</a:t>
            </a:r>
            <a:r>
              <a:rPr lang="en" sz="1400">
                <a:solidFill>
                  <a:schemeClr val="dk1"/>
                </a:solidFill>
                <a:latin typeface="Times New Roman"/>
                <a:ea typeface="Times New Roman"/>
                <a:cs typeface="Times New Roman"/>
                <a:sym typeface="Times New Roman"/>
              </a:rPr>
              <a:t>  </a:t>
            </a:r>
            <a:r>
              <a:rPr lang="en" sz="1400">
                <a:solidFill>
                  <a:srgbClr val="201F1E"/>
                </a:solidFill>
                <a:highlight>
                  <a:schemeClr val="lt1"/>
                </a:highlight>
                <a:latin typeface="Times New Roman"/>
                <a:ea typeface="Times New Roman"/>
                <a:cs typeface="Times New Roman"/>
                <a:sym typeface="Times New Roman"/>
              </a:rPr>
              <a:t> of any of the vaccines available in the US, their efficacy does not yet support the assumption that immunization eliminates the need for testing in the instances outlined by the CDC. COVID-19 cases can occur in those who have been vaccinated, and education efforts among youth that explicitly highlight testing recommendations among both vaccinated and unvaccinated individuals could impact youth testing behaviors. Education on appropriate testing at the moment youth are getting vaccinated may represent a teachable moment for parents and youth alike. Finally, communication that is targeted towards youth themselves may promote more testing as greater access to home test kits are available. </a:t>
            </a:r>
            <a:endParaRPr sz="1400">
              <a:solidFill>
                <a:srgbClr val="201F1E"/>
              </a:solidFill>
              <a:highlight>
                <a:schemeClr val="lt1"/>
              </a:highlight>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Font typeface="Arial"/>
              <a:buNone/>
            </a:pPr>
            <a:endParaRPr sz="1400">
              <a:solidFill>
                <a:srgbClr val="201F1E"/>
              </a:solidFill>
              <a:highlight>
                <a:schemeClr val="lt1"/>
              </a:highlight>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en" sz="1400">
                <a:solidFill>
                  <a:srgbClr val="201F1E"/>
                </a:solidFill>
                <a:latin typeface="Times New Roman"/>
                <a:ea typeface="Times New Roman"/>
                <a:cs typeface="Times New Roman"/>
                <a:sym typeface="Times New Roman"/>
              </a:rPr>
              <a:t>Most respondents had been tested for COVID-19 because of symptoms or exposures, but requirements such as school or work were also commonly reported. COVID symptoms are broad, however, many individuals with COVID-19 are classified asymptomatic if they do not display fever or signs if respiratory illness but can still contribute</a:t>
            </a:r>
            <a:r>
              <a:rPr lang="en" sz="1400">
                <a:solidFill>
                  <a:schemeClr val="dk1"/>
                </a:solidFill>
                <a:latin typeface="Times New Roman"/>
                <a:ea typeface="Times New Roman"/>
                <a:cs typeface="Times New Roman"/>
                <a:sym typeface="Times New Roman"/>
              </a:rPr>
              <a:t> </a:t>
            </a:r>
            <a:r>
              <a:rPr lang="en" sz="1400">
                <a:solidFill>
                  <a:srgbClr val="201F1E"/>
                </a:solidFill>
                <a:latin typeface="Times New Roman"/>
                <a:ea typeface="Times New Roman"/>
                <a:cs typeface="Times New Roman"/>
                <a:sym typeface="Times New Roman"/>
              </a:rPr>
              <a:t> to the spread of the virus. </a:t>
            </a:r>
            <a:r>
              <a:rPr lang="en" sz="1400">
                <a:solidFill>
                  <a:schemeClr val="dk1"/>
                </a:solidFill>
              </a:rPr>
              <a:t> </a:t>
            </a:r>
            <a:r>
              <a:rPr lang="en" sz="1400">
                <a:solidFill>
                  <a:srgbClr val="201F1E"/>
                </a:solidFill>
                <a:latin typeface="Times New Roman"/>
                <a:ea typeface="Times New Roman"/>
                <a:cs typeface="Times New Roman"/>
                <a:sym typeface="Times New Roman"/>
              </a:rPr>
              <a:t>Although the largest spike in cases</a:t>
            </a:r>
            <a:r>
              <a:rPr lang="en" sz="1400">
                <a:solidFill>
                  <a:schemeClr val="dk1"/>
                </a:solidFill>
                <a:latin typeface="Times New Roman"/>
                <a:ea typeface="Times New Roman"/>
                <a:cs typeface="Times New Roman"/>
                <a:sym typeface="Times New Roman"/>
              </a:rPr>
              <a:t> </a:t>
            </a:r>
            <a:r>
              <a:rPr lang="en" sz="1400">
                <a:solidFill>
                  <a:srgbClr val="201F1E"/>
                </a:solidFill>
                <a:latin typeface="Times New Roman"/>
                <a:ea typeface="Times New Roman"/>
                <a:cs typeface="Times New Roman"/>
                <a:sym typeface="Times New Roman"/>
              </a:rPr>
              <a:t> came after the introduction of vaccines</a:t>
            </a:r>
            <a:r>
              <a:rPr lang="en" sz="1400">
                <a:solidFill>
                  <a:schemeClr val="dk1"/>
                </a:solidFill>
                <a:latin typeface="Times New Roman"/>
                <a:ea typeface="Times New Roman"/>
                <a:cs typeface="Times New Roman"/>
                <a:sym typeface="Times New Roman"/>
              </a:rPr>
              <a:t> </a:t>
            </a:r>
            <a:r>
              <a:rPr lang="en" sz="1400">
                <a:solidFill>
                  <a:srgbClr val="201F1E"/>
                </a:solidFill>
                <a:latin typeface="Times New Roman"/>
                <a:ea typeface="Times New Roman"/>
                <a:cs typeface="Times New Roman"/>
                <a:sym typeface="Times New Roman"/>
              </a:rPr>
              <a:t>, many institutional testing measures were mollified at this time as well, reducing the availability of an important avenue for screening. Significant within our study age group is that nationally 63%</a:t>
            </a:r>
            <a:r>
              <a:rPr lang="en" sz="1400">
                <a:solidFill>
                  <a:schemeClr val="dk1"/>
                </a:solidFill>
                <a:latin typeface="Times New Roman"/>
                <a:ea typeface="Times New Roman"/>
                <a:cs typeface="Times New Roman"/>
                <a:sym typeface="Times New Roman"/>
              </a:rPr>
              <a:t> </a:t>
            </a:r>
            <a:r>
              <a:rPr lang="en" sz="1400">
                <a:solidFill>
                  <a:srgbClr val="201F1E"/>
                </a:solidFill>
                <a:latin typeface="Times New Roman"/>
                <a:ea typeface="Times New Roman"/>
                <a:cs typeface="Times New Roman"/>
                <a:sym typeface="Times New Roman"/>
              </a:rPr>
              <a:t> of high school graduates attend college and an estimated 12.2%</a:t>
            </a:r>
            <a:r>
              <a:rPr lang="en" sz="1400">
                <a:solidFill>
                  <a:schemeClr val="dk1"/>
                </a:solidFill>
                <a:latin typeface="Times New Roman"/>
                <a:ea typeface="Times New Roman"/>
                <a:cs typeface="Times New Roman"/>
                <a:sym typeface="Times New Roman"/>
              </a:rPr>
              <a:t> </a:t>
            </a:r>
            <a:r>
              <a:rPr lang="en" sz="1400">
                <a:solidFill>
                  <a:srgbClr val="201F1E"/>
                </a:solidFill>
                <a:latin typeface="Times New Roman"/>
                <a:ea typeface="Times New Roman"/>
                <a:cs typeface="Times New Roman"/>
                <a:sym typeface="Times New Roman"/>
              </a:rPr>
              <a:t> of our study population is in the workforce. Given the high transmissibility of COVID-19, these figures represent a large portion of our population at risk for contributing to the spread of the virus. As we see a reduction in testing mandates, it will be important to ensure our schools and workplaces are equipped with other modalities to assist in slowing the spread. If rates increase or another pandemic occurs, school and workplace requirements may be effective in influencing youth behaviors, though careful consideration of the burden and experiences of youth of these requirements should taken.  </a:t>
            </a:r>
            <a:endParaRPr sz="1400">
              <a:solidFill>
                <a:srgbClr val="201F1E"/>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Font typeface="Arial"/>
              <a:buNone/>
            </a:pPr>
            <a:endParaRPr sz="1400">
              <a:solidFill>
                <a:srgbClr val="201F1E"/>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en" sz="1400">
                <a:solidFill>
                  <a:srgbClr val="201F1E"/>
                </a:solidFill>
                <a:latin typeface="Times New Roman"/>
                <a:ea typeface="Times New Roman"/>
                <a:cs typeface="Times New Roman"/>
                <a:sym typeface="Times New Roman"/>
              </a:rPr>
              <a:t>As we see a nationwide decrease in institutional testing, we may look progressively toward a dependence on home testing for COVID-19 to increase availability of testing. Most respondents reported home testing would be valuable with reasons including that it would be easier, save on time, and would bring a sense of peace going into gatherings. Current testing options include molecular (PCR) and antigen (rapid) </a:t>
            </a:r>
            <a:r>
              <a:rPr lang="en" sz="1400">
                <a:solidFill>
                  <a:schemeClr val="dk1"/>
                </a:solidFill>
              </a:rPr>
              <a:t> </a:t>
            </a:r>
            <a:r>
              <a:rPr lang="en" sz="1400">
                <a:solidFill>
                  <a:srgbClr val="201F1E"/>
                </a:solidFill>
                <a:latin typeface="Times New Roman"/>
                <a:ea typeface="Times New Roman"/>
                <a:cs typeface="Times New Roman"/>
                <a:sym typeface="Times New Roman"/>
              </a:rPr>
              <a:t>tests. Both </a:t>
            </a:r>
            <a:r>
              <a:rPr lang="en" sz="1400">
                <a:solidFill>
                  <a:schemeClr val="dk1"/>
                </a:solidFill>
              </a:rPr>
              <a:t> </a:t>
            </a:r>
            <a:r>
              <a:rPr lang="en" sz="1400">
                <a:solidFill>
                  <a:srgbClr val="201F1E"/>
                </a:solidFill>
                <a:latin typeface="Times New Roman"/>
                <a:ea typeface="Times New Roman"/>
                <a:cs typeface="Times New Roman"/>
                <a:sym typeface="Times New Roman"/>
              </a:rPr>
              <a:t>molecular and antigen tests are often covered at no cost by insurance providers. </a:t>
            </a:r>
            <a:r>
              <a:rPr lang="en" sz="1400">
                <a:solidFill>
                  <a:schemeClr val="dk1"/>
                </a:solidFill>
              </a:rPr>
              <a:t> </a:t>
            </a:r>
            <a:r>
              <a:rPr lang="en" sz="1400">
                <a:solidFill>
                  <a:srgbClr val="201F1E"/>
                </a:solidFill>
                <a:latin typeface="Times New Roman"/>
                <a:ea typeface="Times New Roman"/>
                <a:cs typeface="Times New Roman"/>
                <a:sym typeface="Times New Roman"/>
              </a:rPr>
              <a:t>Free government sponsored orders</a:t>
            </a:r>
            <a:r>
              <a:rPr lang="en" sz="1400">
                <a:solidFill>
                  <a:schemeClr val="dk1"/>
                </a:solidFill>
                <a:latin typeface="Times New Roman"/>
                <a:ea typeface="Times New Roman"/>
                <a:cs typeface="Times New Roman"/>
                <a:sym typeface="Times New Roman"/>
              </a:rPr>
              <a:t> </a:t>
            </a:r>
            <a:r>
              <a:rPr lang="en" sz="1400">
                <a:solidFill>
                  <a:srgbClr val="201F1E"/>
                </a:solidFill>
                <a:latin typeface="Times New Roman"/>
                <a:ea typeface="Times New Roman"/>
                <a:cs typeface="Times New Roman"/>
                <a:sym typeface="Times New Roman"/>
              </a:rPr>
              <a:t> via USPS for at-home rapid tests for households have also now been reissued three times because of the rise in COVID-19 cases. Given this response, it is evident there is a desire and clear advantage seen in home tests. As youth still may be limited in their ability to access these resources, the “MI Backpack Home Test Program</a:t>
            </a:r>
            <a:r>
              <a:rPr lang="en" sz="1400">
                <a:solidFill>
                  <a:schemeClr val="dk1"/>
                </a:solidFill>
                <a:latin typeface="Times New Roman"/>
                <a:ea typeface="Times New Roman"/>
                <a:cs typeface="Times New Roman"/>
                <a:sym typeface="Times New Roman"/>
              </a:rPr>
              <a:t> </a:t>
            </a:r>
            <a:r>
              <a:rPr lang="en" sz="1400">
                <a:solidFill>
                  <a:srgbClr val="201F1E"/>
                </a:solidFill>
                <a:latin typeface="Times New Roman"/>
                <a:ea typeface="Times New Roman"/>
                <a:cs typeface="Times New Roman"/>
                <a:sym typeface="Times New Roman"/>
              </a:rPr>
              <a:t>” exemplifies how this might be achieved. Sponsored by the Michigan Department for Health and Human Services (MDHHS), it provides a kit to registered students which includes 2 at-home antigen tests and additional educational materials. Granting access to home COVID-19 tests through methods such as this may allow individuals, especially those without access to transportation for testing with a healthcare worker, to quickly respond to suspected infections and make decisions that can reduce the incidence of COVID-19.</a:t>
            </a:r>
            <a:endParaRPr sz="1400">
              <a:solidFill>
                <a:srgbClr val="201F1E"/>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Font typeface="Arial"/>
              <a:buNone/>
            </a:pPr>
            <a:endParaRPr sz="1400">
              <a:solidFill>
                <a:srgbClr val="201F1E"/>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Font typeface="Arial"/>
              <a:buNone/>
            </a:pPr>
            <a:r>
              <a:rPr lang="en" sz="1400">
                <a:solidFill>
                  <a:srgbClr val="201F1E"/>
                </a:solidFill>
                <a:highlight>
                  <a:schemeClr val="lt1"/>
                </a:highlight>
                <a:latin typeface="Times New Roman"/>
                <a:ea typeface="Times New Roman"/>
                <a:cs typeface="Times New Roman"/>
                <a:sym typeface="Times New Roman"/>
              </a:rPr>
              <a:t>The study was limited by several factors. The study operated via text message response which does not allow for clarification of responses. Additionally, while the study did include a diverse population, it is not representative of current nationwide demographics which limits its generalizability. Also, while responses from youth described their testing behaviors, we did not ask about corresponding behaviors based on the results of those tests, which may more directly measure the impact of testing. </a:t>
            </a:r>
            <a:endParaRPr sz="14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en" sz="1400">
                <a:solidFill>
                  <a:schemeClr val="dk1"/>
                </a:solidFill>
                <a:latin typeface="Times New Roman"/>
                <a:ea typeface="Times New Roman"/>
                <a:cs typeface="Times New Roman"/>
                <a:sym typeface="Times New Roman"/>
              </a:rPr>
              <a:t>Youth in our nationwide sample report are likely to test for COVID-19 following concern for exposure after an event, though less likely if they are vaccinated. However, youths’</a:t>
            </a:r>
            <a:r>
              <a:rPr lang="en" sz="1400">
                <a:solidFill>
                  <a:srgbClr val="201F1E"/>
                </a:solidFill>
                <a:highlight>
                  <a:schemeClr val="lt1"/>
                </a:highlight>
                <a:latin typeface="Times New Roman"/>
                <a:ea typeface="Times New Roman"/>
                <a:cs typeface="Times New Roman"/>
                <a:sym typeface="Times New Roman"/>
              </a:rPr>
              <a:t> use of tests largely does not adhere to current guidelines.</a:t>
            </a:r>
            <a:r>
              <a:rPr lang="en" sz="1400">
                <a:solidFill>
                  <a:schemeClr val="dk1"/>
                </a:solidFill>
                <a:latin typeface="Times New Roman"/>
                <a:ea typeface="Times New Roman"/>
                <a:cs typeface="Times New Roman"/>
                <a:sym typeface="Times New Roman"/>
              </a:rPr>
              <a:t> Youth are also interested in increased access to home testing. </a:t>
            </a:r>
            <a:r>
              <a:rPr lang="en" sz="1400">
                <a:solidFill>
                  <a:srgbClr val="201F1E"/>
                </a:solidFill>
                <a:highlight>
                  <a:schemeClr val="lt1"/>
                </a:highlight>
                <a:latin typeface="Times New Roman"/>
                <a:ea typeface="Times New Roman"/>
                <a:cs typeface="Times New Roman"/>
                <a:sym typeface="Times New Roman"/>
              </a:rPr>
              <a:t>Youth-centered communications regarding testing recommendations and increasing availability of tests, specifically for youth, may reduce the spread of COVID-19 among youth and inform future pandemic recommendations. </a:t>
            </a:r>
            <a:r>
              <a:rPr lang="en" sz="1400">
                <a:solidFill>
                  <a:schemeClr val="dk1"/>
                </a:solidFill>
              </a:rPr>
              <a:t> </a:t>
            </a:r>
            <a:endParaRPr sz="700"/>
          </a:p>
        </p:txBody>
      </p:sp>
      <p:sp>
        <p:nvSpPr>
          <p:cNvPr id="262" name="Google Shape;262;g2047fea4e3a_0_1308:notes"/>
          <p:cNvSpPr>
            <a:spLocks noGrp="1" noRot="1" noChangeAspect="1"/>
          </p:cNvSpPr>
          <p:nvPr>
            <p:ph type="sldImg" idx="2"/>
          </p:nvPr>
        </p:nvSpPr>
        <p:spPr>
          <a:xfrm>
            <a:off x="1143228" y="685793"/>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dc82b8566a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dc82b8566a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047fea4e3a_0_1472:notes"/>
          <p:cNvSpPr txBox="1">
            <a:spLocks noGrp="1"/>
          </p:cNvSpPr>
          <p:nvPr>
            <p:ph type="body" idx="1"/>
          </p:nvPr>
        </p:nvSpPr>
        <p:spPr>
          <a:xfrm>
            <a:off x="685790" y="4343378"/>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Times New Roman"/>
                <a:ea typeface="Times New Roman"/>
                <a:cs typeface="Times New Roman"/>
                <a:sym typeface="Times New Roman"/>
              </a:rPr>
              <a:t>Implications</a:t>
            </a:r>
            <a:endParaRPr sz="1400">
              <a:solidFill>
                <a:schemeClr val="dk1"/>
              </a:solidFill>
              <a:latin typeface="Times New Roman"/>
              <a:ea typeface="Times New Roman"/>
              <a:cs typeface="Times New Roman"/>
              <a:sym typeface="Times New Roman"/>
            </a:endParaRPr>
          </a:p>
          <a:p>
            <a:pPr marL="457200" lvl="0" indent="-317500" algn="l" rtl="0">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Youth are influenced by things that are more tangible and respond well to convenient measures</a:t>
            </a:r>
            <a:endParaRPr sz="1400">
              <a:solidFill>
                <a:schemeClr val="dk1"/>
              </a:solidFill>
              <a:latin typeface="Times New Roman"/>
              <a:ea typeface="Times New Roman"/>
              <a:cs typeface="Times New Roman"/>
              <a:sym typeface="Times New Roman"/>
            </a:endParaRPr>
          </a:p>
          <a:p>
            <a:pPr marL="457200" lvl="0" indent="-317500" algn="l" rtl="0">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We know COVID can still be transmitted despite vaccination status</a:t>
            </a:r>
            <a:endParaRPr sz="1400">
              <a:solidFill>
                <a:schemeClr val="dk1"/>
              </a:solidFill>
              <a:latin typeface="Times New Roman"/>
              <a:ea typeface="Times New Roman"/>
              <a:cs typeface="Times New Roman"/>
              <a:sym typeface="Times New Roman"/>
            </a:endParaRPr>
          </a:p>
          <a:p>
            <a:pPr marL="457200" lvl="0" indent="-317500" algn="l" rtl="0">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Education efforts can be tailored to change this and offer direction for future pandemics</a:t>
            </a:r>
            <a:endParaRPr sz="1400">
              <a:solidFill>
                <a:schemeClr val="dk1"/>
              </a:solidFill>
              <a:latin typeface="Times New Roman"/>
              <a:ea typeface="Times New Roman"/>
              <a:cs typeface="Times New Roman"/>
              <a:sym typeface="Times New Roman"/>
            </a:endParaRPr>
          </a:p>
          <a:p>
            <a:pPr marL="457200" lvl="0" indent="-317500" algn="l" rtl="0">
              <a:spcBef>
                <a:spcPts val="0"/>
              </a:spcBef>
              <a:spcAft>
                <a:spcPts val="0"/>
              </a:spcAft>
              <a:buClr>
                <a:schemeClr val="dk1"/>
              </a:buClr>
              <a:buSzPts val="1400"/>
              <a:buFont typeface="Times New Roman"/>
              <a:buChar char="-"/>
            </a:pPr>
            <a:endParaRPr sz="1400">
              <a:solidFill>
                <a:schemeClr val="dk1"/>
              </a:solidFill>
              <a:latin typeface="Times New Roman"/>
              <a:ea typeface="Times New Roman"/>
              <a:cs typeface="Times New Roman"/>
              <a:sym typeface="Times New Roman"/>
            </a:endParaRPr>
          </a:p>
        </p:txBody>
      </p:sp>
      <p:sp>
        <p:nvSpPr>
          <p:cNvPr id="274" name="Google Shape;274;g2047fea4e3a_0_1472:notes"/>
          <p:cNvSpPr>
            <a:spLocks noGrp="1" noRot="1" noChangeAspect="1"/>
          </p:cNvSpPr>
          <p:nvPr>
            <p:ph type="sldImg" idx="2"/>
          </p:nvPr>
        </p:nvSpPr>
        <p:spPr>
          <a:xfrm>
            <a:off x="1143228" y="685793"/>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047fea4e3a_0_1477:notes"/>
          <p:cNvSpPr txBox="1">
            <a:spLocks noGrp="1"/>
          </p:cNvSpPr>
          <p:nvPr>
            <p:ph type="body" idx="1"/>
          </p:nvPr>
        </p:nvSpPr>
        <p:spPr>
          <a:xfrm>
            <a:off x="685790" y="4343378"/>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g2047fea4e3a_0_1477:notes"/>
          <p:cNvSpPr>
            <a:spLocks noGrp="1" noRot="1" noChangeAspect="1"/>
          </p:cNvSpPr>
          <p:nvPr>
            <p:ph type="sldImg" idx="2"/>
          </p:nvPr>
        </p:nvSpPr>
        <p:spPr>
          <a:xfrm>
            <a:off x="1143228" y="685793"/>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047fea4e3a_0_1482:notes"/>
          <p:cNvSpPr txBox="1">
            <a:spLocks noGrp="1"/>
          </p:cNvSpPr>
          <p:nvPr>
            <p:ph type="body" idx="1"/>
          </p:nvPr>
        </p:nvSpPr>
        <p:spPr>
          <a:xfrm>
            <a:off x="685790" y="4343378"/>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g2047fea4e3a_0_1482:notes"/>
          <p:cNvSpPr>
            <a:spLocks noGrp="1" noRot="1" noChangeAspect="1"/>
          </p:cNvSpPr>
          <p:nvPr>
            <p:ph type="sldImg" idx="2"/>
          </p:nvPr>
        </p:nvSpPr>
        <p:spPr>
          <a:xfrm>
            <a:off x="1143228" y="685793"/>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047fea4e3a_0_525:notes"/>
          <p:cNvSpPr txBox="1">
            <a:spLocks noGrp="1"/>
          </p:cNvSpPr>
          <p:nvPr>
            <p:ph type="body" idx="1"/>
          </p:nvPr>
        </p:nvSpPr>
        <p:spPr>
          <a:xfrm>
            <a:off x="685790" y="4343378"/>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400"/>
          </a:p>
        </p:txBody>
      </p:sp>
      <p:sp>
        <p:nvSpPr>
          <p:cNvPr id="166" name="Google Shape;166;g2047fea4e3a_0_525:notes"/>
          <p:cNvSpPr>
            <a:spLocks noGrp="1" noRot="1" noChangeAspect="1"/>
          </p:cNvSpPr>
          <p:nvPr>
            <p:ph type="sldImg" idx="2"/>
          </p:nvPr>
        </p:nvSpPr>
        <p:spPr>
          <a:xfrm>
            <a:off x="1143228" y="685793"/>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047fea4e3a_0_85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endParaRPr/>
          </a:p>
        </p:txBody>
      </p:sp>
      <p:sp>
        <p:nvSpPr>
          <p:cNvPr id="292" name="Google Shape;292;g2047fea4e3a_0_8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061954a8b6_0_0:notes"/>
          <p:cNvSpPr txBox="1">
            <a:spLocks noGrp="1"/>
          </p:cNvSpPr>
          <p:nvPr>
            <p:ph type="body" idx="1"/>
          </p:nvPr>
        </p:nvSpPr>
        <p:spPr>
          <a:xfrm>
            <a:off x="685790" y="4343378"/>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Font typeface="Arial"/>
              <a:buNone/>
            </a:pPr>
            <a:r>
              <a:rPr lang="en">
                <a:solidFill>
                  <a:schemeClr val="dk1"/>
                </a:solidFill>
                <a:latin typeface="Times New Roman"/>
                <a:ea typeface="Times New Roman"/>
                <a:cs typeface="Times New Roman"/>
                <a:sym typeface="Times New Roman"/>
              </a:rPr>
              <a:t>I deleted the below from slides- you can just state these</a:t>
            </a:r>
            <a:endParaRPr>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Font typeface="Arial"/>
              <a:buNone/>
            </a:pPr>
            <a:endParaRPr>
              <a:solidFill>
                <a:schemeClr val="dk1"/>
              </a:solidFill>
              <a:latin typeface="Times New Roman"/>
              <a:ea typeface="Times New Roman"/>
              <a:cs typeface="Times New Roman"/>
              <a:sym typeface="Times New Roman"/>
            </a:endParaRPr>
          </a:p>
          <a:p>
            <a:pPr marL="177800" lvl="0" indent="-177800" algn="l" rtl="0">
              <a:spcBef>
                <a:spcPts val="0"/>
              </a:spcBef>
              <a:spcAft>
                <a:spcPts val="0"/>
              </a:spcAft>
              <a:buClr>
                <a:srgbClr val="00274C"/>
              </a:buClr>
              <a:buSzPts val="1400"/>
              <a:buFont typeface="Calibri"/>
              <a:buChar char="●"/>
            </a:pPr>
            <a:r>
              <a:rPr lang="en" sz="1400">
                <a:solidFill>
                  <a:srgbClr val="655A52"/>
                </a:solidFill>
                <a:latin typeface="Calibri"/>
                <a:ea typeface="Calibri"/>
                <a:cs typeface="Calibri"/>
                <a:sym typeface="Calibri"/>
              </a:rPr>
              <a:t>and USPS has offered free tests</a:t>
            </a:r>
            <a:endParaRPr sz="1400">
              <a:solidFill>
                <a:srgbClr val="655A52"/>
              </a:solidFill>
              <a:latin typeface="Calibri"/>
              <a:ea typeface="Calibri"/>
              <a:cs typeface="Calibri"/>
              <a:sym typeface="Calibri"/>
            </a:endParaRPr>
          </a:p>
          <a:p>
            <a:pPr marL="177800" lvl="0" indent="0" algn="l" rtl="0">
              <a:spcBef>
                <a:spcPts val="0"/>
              </a:spcBef>
              <a:spcAft>
                <a:spcPts val="0"/>
              </a:spcAft>
              <a:buClr>
                <a:schemeClr val="dk1"/>
              </a:buClr>
              <a:buSzPts val="1100"/>
              <a:buFont typeface="Arial"/>
              <a:buNone/>
            </a:pPr>
            <a:endParaRPr sz="1400">
              <a:solidFill>
                <a:srgbClr val="655A52"/>
              </a:solidFill>
              <a:latin typeface="Calibri"/>
              <a:ea typeface="Calibri"/>
              <a:cs typeface="Calibri"/>
              <a:sym typeface="Calibri"/>
            </a:endParaRPr>
          </a:p>
          <a:p>
            <a:pPr marL="177800" lvl="0" indent="-177800" algn="l" rtl="0">
              <a:spcBef>
                <a:spcPts val="0"/>
              </a:spcBef>
              <a:spcAft>
                <a:spcPts val="0"/>
              </a:spcAft>
              <a:buClr>
                <a:srgbClr val="00274C"/>
              </a:buClr>
              <a:buSzPts val="1400"/>
              <a:buFont typeface="Calibri"/>
              <a:buChar char="●"/>
            </a:pPr>
            <a:r>
              <a:rPr lang="en" sz="1400">
                <a:solidFill>
                  <a:srgbClr val="655A52"/>
                </a:solidFill>
                <a:latin typeface="Calibri"/>
                <a:ea typeface="Calibri"/>
                <a:cs typeface="Calibri"/>
                <a:sym typeface="Calibri"/>
              </a:rPr>
              <a:t>Insurance companies have also reimbursed for purchased home tests </a:t>
            </a:r>
            <a:endParaRPr>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Font typeface="Arial"/>
              <a:buNone/>
            </a:pPr>
            <a:endParaRPr>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Font typeface="Arial"/>
              <a:buNone/>
            </a:pPr>
            <a:endParaRPr>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Font typeface="Arial"/>
              <a:buNone/>
            </a:pPr>
            <a:r>
              <a:rPr lang="en">
                <a:solidFill>
                  <a:schemeClr val="dk1"/>
                </a:solidFill>
                <a:latin typeface="Times New Roman"/>
                <a:ea typeface="Times New Roman"/>
                <a:cs typeface="Times New Roman"/>
                <a:sym typeface="Times New Roman"/>
              </a:rPr>
              <a:t>The Centers for Disease Control and Prevention (CDC) notes testing for COVID-19 is critically important to reduce the spread of the virus (Centers for Disease Control and Prevention, 2022). Testing for COVID-19 has become widely available as the pandemic has persisted. In addition to the </a:t>
            </a:r>
            <a:r>
              <a:rPr lang="en" u="sng">
                <a:solidFill>
                  <a:srgbClr val="0000FF"/>
                </a:solidFill>
                <a:latin typeface="Times New Roman"/>
                <a:ea typeface="Times New Roman"/>
                <a:cs typeface="Times New Roman"/>
                <a:sym typeface="Times New Roman"/>
              </a:rPr>
              <a:t>different types of tests (PCR and rapid antigen tests</a:t>
            </a:r>
            <a:r>
              <a:rPr lang="en">
                <a:solidFill>
                  <a:schemeClr val="dk1"/>
                </a:solidFill>
              </a:rPr>
              <a:t> </a:t>
            </a:r>
            <a:r>
              <a:rPr lang="en">
                <a:solidFill>
                  <a:schemeClr val="dk1"/>
                </a:solidFill>
                <a:latin typeface="Times New Roman"/>
                <a:ea typeface="Times New Roman"/>
                <a:cs typeface="Times New Roman"/>
                <a:sym typeface="Times New Roman"/>
              </a:rPr>
              <a:t>), the ability to test in various venues has also </a:t>
            </a:r>
            <a:r>
              <a:rPr lang="en" u="sng">
                <a:solidFill>
                  <a:srgbClr val="0000FF"/>
                </a:solidFill>
                <a:latin typeface="Times New Roman"/>
                <a:ea typeface="Times New Roman"/>
                <a:cs typeface="Times New Roman"/>
                <a:sym typeface="Times New Roman"/>
              </a:rPr>
              <a:t>emerged </a:t>
            </a:r>
            <a:r>
              <a:rPr lang="en">
                <a:solidFill>
                  <a:schemeClr val="dk1"/>
                </a:solidFill>
              </a:rPr>
              <a:t> </a:t>
            </a:r>
            <a:r>
              <a:rPr lang="en">
                <a:solidFill>
                  <a:schemeClr val="dk1"/>
                </a:solidFill>
                <a:latin typeface="Times New Roman"/>
                <a:ea typeface="Times New Roman"/>
                <a:cs typeface="Times New Roman"/>
                <a:sym typeface="Times New Roman"/>
              </a:rPr>
              <a:t>which initially included </a:t>
            </a:r>
            <a:r>
              <a:rPr lang="en" u="sng">
                <a:solidFill>
                  <a:srgbClr val="0000FF"/>
                </a:solidFill>
                <a:latin typeface="Times New Roman"/>
                <a:ea typeface="Times New Roman"/>
                <a:cs typeface="Times New Roman"/>
                <a:sym typeface="Times New Roman"/>
              </a:rPr>
              <a:t>pharmacies and health centers, but now include home settings. </a:t>
            </a:r>
            <a:r>
              <a:rPr lang="en">
                <a:solidFill>
                  <a:schemeClr val="dk1"/>
                </a:solidFill>
              </a:rPr>
              <a:t> </a:t>
            </a:r>
            <a:r>
              <a:rPr lang="en">
                <a:solidFill>
                  <a:schemeClr val="dk1"/>
                </a:solidFill>
                <a:latin typeface="Times New Roman"/>
                <a:ea typeface="Times New Roman"/>
                <a:cs typeface="Times New Roman"/>
                <a:sym typeface="Times New Roman"/>
              </a:rPr>
              <a:t>As of January 2020, insurance companies are required to </a:t>
            </a:r>
            <a:r>
              <a:rPr lang="en" u="sng">
                <a:solidFill>
                  <a:srgbClr val="0000FF"/>
                </a:solidFill>
                <a:latin typeface="Times New Roman"/>
                <a:ea typeface="Times New Roman"/>
                <a:cs typeface="Times New Roman"/>
                <a:sym typeface="Times New Roman"/>
              </a:rPr>
              <a:t>cover the cost of at home PCR and antigen </a:t>
            </a:r>
            <a:r>
              <a:rPr lang="en">
                <a:solidFill>
                  <a:schemeClr val="dk1"/>
                </a:solidFill>
              </a:rPr>
              <a:t> </a:t>
            </a:r>
            <a:r>
              <a:rPr lang="en">
                <a:solidFill>
                  <a:schemeClr val="dk1"/>
                </a:solidFill>
                <a:latin typeface="Times New Roman"/>
                <a:ea typeface="Times New Roman"/>
                <a:cs typeface="Times New Roman"/>
                <a:sym typeface="Times New Roman"/>
              </a:rPr>
              <a:t>tests </a:t>
            </a:r>
            <a:r>
              <a:rPr lang="en">
                <a:solidFill>
                  <a:schemeClr val="dk1"/>
                </a:solidFill>
              </a:rPr>
              <a:t> </a:t>
            </a:r>
            <a:r>
              <a:rPr lang="en">
                <a:solidFill>
                  <a:schemeClr val="dk1"/>
                </a:solidFill>
                <a:latin typeface="Times New Roman"/>
                <a:ea typeface="Times New Roman"/>
                <a:cs typeface="Times New Roman"/>
                <a:sym typeface="Times New Roman"/>
              </a:rPr>
              <a:t>to increase acces</a:t>
            </a:r>
            <a:r>
              <a:rPr lang="en" u="sng">
                <a:solidFill>
                  <a:srgbClr val="0000FF"/>
                </a:solidFill>
                <a:latin typeface="Times New Roman"/>
                <a:ea typeface="Times New Roman"/>
                <a:cs typeface="Times New Roman"/>
                <a:sym typeface="Times New Roman"/>
              </a:rPr>
              <a:t>s. </a:t>
            </a:r>
            <a:r>
              <a:rPr lang="en">
                <a:solidFill>
                  <a:schemeClr val="dk1"/>
                </a:solidFill>
              </a:rPr>
              <a:t> </a:t>
            </a:r>
            <a:r>
              <a:rPr lang="en">
                <a:solidFill>
                  <a:schemeClr val="dk1"/>
                </a:solidFill>
                <a:latin typeface="Times New Roman"/>
                <a:ea typeface="Times New Roman"/>
                <a:cs typeface="Times New Roman"/>
                <a:sym typeface="Times New Roman"/>
              </a:rPr>
              <a:t>In 2022, the United States Postal Service (USPS) also allowed up to three</a:t>
            </a:r>
            <a:r>
              <a:rPr lang="en" u="sng">
                <a:solidFill>
                  <a:srgbClr val="0000FF"/>
                </a:solidFill>
                <a:latin typeface="Times New Roman"/>
                <a:ea typeface="Times New Roman"/>
                <a:cs typeface="Times New Roman"/>
                <a:sym typeface="Times New Roman"/>
              </a:rPr>
              <a:t> orders of four antigen tests per household</a:t>
            </a:r>
            <a:r>
              <a:rPr lang="en">
                <a:solidFill>
                  <a:schemeClr val="dk1"/>
                </a:solidFill>
                <a:latin typeface="Times New Roman"/>
                <a:ea typeface="Times New Roman"/>
                <a:cs typeface="Times New Roman"/>
                <a:sym typeface="Times New Roman"/>
              </a:rPr>
              <a:t> .</a:t>
            </a:r>
            <a:endParaRPr sz="400">
              <a:solidFill>
                <a:schemeClr val="dk1"/>
              </a:solidFill>
            </a:endParaRPr>
          </a:p>
          <a:p>
            <a:pPr marL="0" lvl="0" indent="0" algn="l" rtl="0">
              <a:lnSpc>
                <a:spcPct val="100000"/>
              </a:lnSpc>
              <a:spcBef>
                <a:spcPts val="0"/>
              </a:spcBef>
              <a:spcAft>
                <a:spcPts val="0"/>
              </a:spcAft>
              <a:buClr>
                <a:schemeClr val="dk1"/>
              </a:buClr>
              <a:buFont typeface="Arial"/>
              <a:buNone/>
            </a:pPr>
            <a:r>
              <a:rPr lang="en">
                <a:solidFill>
                  <a:schemeClr val="dk1"/>
                </a:solidFill>
                <a:latin typeface="Times New Roman"/>
                <a:ea typeface="Times New Roman"/>
                <a:cs typeface="Times New Roman"/>
                <a:sym typeface="Times New Roman"/>
              </a:rPr>
              <a:t> </a:t>
            </a:r>
            <a:endParaRPr sz="400">
              <a:solidFill>
                <a:schemeClr val="dk1"/>
              </a:solidFill>
            </a:endParaRPr>
          </a:p>
          <a:p>
            <a:pPr marL="0" lvl="0" indent="0" algn="l" rtl="0">
              <a:lnSpc>
                <a:spcPct val="100000"/>
              </a:lnSpc>
              <a:spcBef>
                <a:spcPts val="0"/>
              </a:spcBef>
              <a:spcAft>
                <a:spcPts val="0"/>
              </a:spcAft>
              <a:buClr>
                <a:schemeClr val="dk1"/>
              </a:buClr>
              <a:buFont typeface="Arial"/>
              <a:buNone/>
            </a:pPr>
            <a:r>
              <a:rPr lang="en">
                <a:solidFill>
                  <a:schemeClr val="dk1"/>
                </a:solidFill>
                <a:latin typeface="Times New Roman"/>
                <a:ea typeface="Times New Roman"/>
                <a:cs typeface="Times New Roman"/>
                <a:sym typeface="Times New Roman"/>
              </a:rPr>
              <a:t>The CDC recommends testing in the following </a:t>
            </a:r>
            <a:r>
              <a:rPr lang="en" u="sng">
                <a:solidFill>
                  <a:srgbClr val="0000FF"/>
                </a:solidFill>
                <a:latin typeface="Times New Roman"/>
                <a:ea typeface="Times New Roman"/>
                <a:cs typeface="Times New Roman"/>
                <a:sym typeface="Times New Roman"/>
              </a:rPr>
              <a:t>scenarios</a:t>
            </a:r>
            <a:r>
              <a:rPr lang="en">
                <a:solidFill>
                  <a:schemeClr val="dk1"/>
                </a:solidFill>
                <a:latin typeface="Times New Roman"/>
                <a:ea typeface="Times New Roman"/>
                <a:cs typeface="Times New Roman"/>
                <a:sym typeface="Times New Roman"/>
              </a:rPr>
              <a:t> : if an individual has symptoms of COVID-19 or at least five days after close exposure to an individual with COVID-19, even without symptoms. In 2022, guidelines were changed to reflect a </a:t>
            </a:r>
            <a:r>
              <a:rPr lang="en" u="sng">
                <a:solidFill>
                  <a:srgbClr val="0000FF"/>
                </a:solidFill>
                <a:latin typeface="Times New Roman"/>
                <a:ea typeface="Times New Roman"/>
                <a:cs typeface="Times New Roman"/>
                <a:sym typeface="Times New Roman"/>
              </a:rPr>
              <a:t>community’s transmission level, advising testing based hospitalization rates of COVID</a:t>
            </a:r>
            <a:r>
              <a:rPr lang="en">
                <a:solidFill>
                  <a:schemeClr val="dk1"/>
                </a:solidFill>
              </a:rPr>
              <a:t> </a:t>
            </a:r>
            <a:r>
              <a:rPr lang="en">
                <a:solidFill>
                  <a:schemeClr val="dk1"/>
                </a:solidFill>
                <a:latin typeface="Times New Roman"/>
                <a:ea typeface="Times New Roman"/>
                <a:cs typeface="Times New Roman"/>
                <a:sym typeface="Times New Roman"/>
              </a:rPr>
              <a:t>. This recommendation replaced testing prior to attending an indoor event, before and after travel, and for screening purposes for work or school. These guidelines have varied throughout the </a:t>
            </a:r>
            <a:r>
              <a:rPr lang="en" u="sng">
                <a:solidFill>
                  <a:srgbClr val="0000FF"/>
                </a:solidFill>
                <a:latin typeface="Times New Roman"/>
                <a:ea typeface="Times New Roman"/>
                <a:cs typeface="Times New Roman"/>
                <a:sym typeface="Times New Roman"/>
              </a:rPr>
              <a:t>pandemic</a:t>
            </a:r>
            <a:r>
              <a:rPr lang="en">
                <a:solidFill>
                  <a:schemeClr val="dk1"/>
                </a:solidFill>
                <a:latin typeface="Times New Roman"/>
                <a:ea typeface="Times New Roman"/>
                <a:cs typeface="Times New Roman"/>
                <a:sym typeface="Times New Roman"/>
              </a:rPr>
              <a:t>  but notably do not account for vaccination </a:t>
            </a:r>
            <a:r>
              <a:rPr lang="en" u="sng">
                <a:solidFill>
                  <a:srgbClr val="0000FF"/>
                </a:solidFill>
                <a:latin typeface="Times New Roman"/>
                <a:ea typeface="Times New Roman"/>
                <a:cs typeface="Times New Roman"/>
                <a:sym typeface="Times New Roman"/>
              </a:rPr>
              <a:t>status</a:t>
            </a:r>
            <a:r>
              <a:rPr lang="en">
                <a:solidFill>
                  <a:schemeClr val="dk1"/>
                </a:solidFill>
              </a:rPr>
              <a:t>  </a:t>
            </a:r>
            <a:r>
              <a:rPr lang="en">
                <a:solidFill>
                  <a:schemeClr val="dk1"/>
                </a:solidFill>
                <a:latin typeface="Times New Roman"/>
                <a:ea typeface="Times New Roman"/>
                <a:cs typeface="Times New Roman"/>
                <a:sym typeface="Times New Roman"/>
              </a:rPr>
              <a:t>.  An analysis of adults in the White House’s Coronavirus Task Force early in the pandemic revealed </a:t>
            </a:r>
            <a:r>
              <a:rPr lang="en" u="sng">
                <a:solidFill>
                  <a:srgbClr val="0000FF"/>
                </a:solidFill>
                <a:latin typeface="Times New Roman"/>
                <a:ea typeface="Times New Roman"/>
                <a:cs typeface="Times New Roman"/>
                <a:sym typeface="Times New Roman"/>
              </a:rPr>
              <a:t>94.0 % </a:t>
            </a:r>
            <a:r>
              <a:rPr lang="en">
                <a:solidFill>
                  <a:schemeClr val="dk1"/>
                </a:solidFill>
              </a:rPr>
              <a:t> </a:t>
            </a:r>
            <a:r>
              <a:rPr lang="en">
                <a:solidFill>
                  <a:schemeClr val="dk1"/>
                </a:solidFill>
                <a:latin typeface="Times New Roman"/>
                <a:ea typeface="Times New Roman"/>
                <a:cs typeface="Times New Roman"/>
                <a:sym typeface="Times New Roman"/>
              </a:rPr>
              <a:t>adherence to avoidance of social events. There have been several </a:t>
            </a:r>
            <a:r>
              <a:rPr lang="en" u="sng">
                <a:solidFill>
                  <a:srgbClr val="0000FF"/>
                </a:solidFill>
                <a:latin typeface="Times New Roman"/>
                <a:ea typeface="Times New Roman"/>
                <a:cs typeface="Times New Roman"/>
                <a:sym typeface="Times New Roman"/>
              </a:rPr>
              <a:t>studies </a:t>
            </a:r>
            <a:r>
              <a:rPr lang="en">
                <a:solidFill>
                  <a:schemeClr val="dk1"/>
                </a:solidFill>
              </a:rPr>
              <a:t> </a:t>
            </a:r>
            <a:r>
              <a:rPr lang="en">
                <a:solidFill>
                  <a:schemeClr val="dk1"/>
                </a:solidFill>
                <a:latin typeface="Times New Roman"/>
                <a:ea typeface="Times New Roman"/>
                <a:cs typeface="Times New Roman"/>
                <a:sym typeface="Times New Roman"/>
              </a:rPr>
              <a:t>that examine personalities and demographics surrounding COVID health advisories, but little is known about whether adults or youth adhere to testing guidelines. </a:t>
            </a:r>
            <a:endParaRPr sz="400">
              <a:solidFill>
                <a:schemeClr val="dk1"/>
              </a:solidFill>
            </a:endParaRPr>
          </a:p>
          <a:p>
            <a:pPr marL="0" lvl="0" indent="0" algn="l" rtl="0">
              <a:lnSpc>
                <a:spcPct val="100000"/>
              </a:lnSpc>
              <a:spcBef>
                <a:spcPts val="0"/>
              </a:spcBef>
              <a:spcAft>
                <a:spcPts val="0"/>
              </a:spcAft>
              <a:buClr>
                <a:schemeClr val="dk1"/>
              </a:buClr>
              <a:buFont typeface="Arial"/>
              <a:buNone/>
            </a:pPr>
            <a:r>
              <a:rPr lang="en">
                <a:solidFill>
                  <a:schemeClr val="dk1"/>
                </a:solidFill>
                <a:latin typeface="Times New Roman"/>
                <a:ea typeface="Times New Roman"/>
                <a:cs typeface="Times New Roman"/>
                <a:sym typeface="Times New Roman"/>
              </a:rPr>
              <a:t> </a:t>
            </a:r>
            <a:endParaRPr sz="400">
              <a:solidFill>
                <a:schemeClr val="dk1"/>
              </a:solidFill>
            </a:endParaRPr>
          </a:p>
          <a:p>
            <a:pPr marL="0" lvl="0" indent="0" algn="l" rtl="0">
              <a:lnSpc>
                <a:spcPct val="100000"/>
              </a:lnSpc>
              <a:spcBef>
                <a:spcPts val="0"/>
              </a:spcBef>
              <a:spcAft>
                <a:spcPts val="0"/>
              </a:spcAft>
              <a:buClr>
                <a:schemeClr val="dk1"/>
              </a:buClr>
              <a:buFont typeface="Arial"/>
              <a:buNone/>
            </a:pPr>
            <a:r>
              <a:rPr lang="en">
                <a:solidFill>
                  <a:schemeClr val="dk1"/>
                </a:solidFill>
                <a:latin typeface="Times New Roman"/>
                <a:ea typeface="Times New Roman"/>
                <a:cs typeface="Times New Roman"/>
                <a:sym typeface="Times New Roman"/>
              </a:rPr>
              <a:t>Youth aged 14-24 years represent over </a:t>
            </a:r>
            <a:r>
              <a:rPr lang="en" u="sng">
                <a:solidFill>
                  <a:srgbClr val="0000FF"/>
                </a:solidFill>
                <a:latin typeface="Times New Roman"/>
                <a:ea typeface="Times New Roman"/>
                <a:cs typeface="Times New Roman"/>
                <a:sym typeface="Times New Roman"/>
              </a:rPr>
              <a:t>14% </a:t>
            </a:r>
            <a:r>
              <a:rPr lang="en">
                <a:solidFill>
                  <a:schemeClr val="dk1"/>
                </a:solidFill>
              </a:rPr>
              <a:t> </a:t>
            </a:r>
            <a:r>
              <a:rPr lang="en">
                <a:solidFill>
                  <a:schemeClr val="dk1"/>
                </a:solidFill>
                <a:latin typeface="Times New Roman"/>
                <a:ea typeface="Times New Roman"/>
                <a:cs typeface="Times New Roman"/>
                <a:sym typeface="Times New Roman"/>
              </a:rPr>
              <a:t>of the United States population and play a critical role in the spread of COVID-19 in schools and </a:t>
            </a:r>
            <a:r>
              <a:rPr lang="en" u="sng">
                <a:solidFill>
                  <a:srgbClr val="0000FF"/>
                </a:solidFill>
                <a:latin typeface="Times New Roman"/>
                <a:ea typeface="Times New Roman"/>
                <a:cs typeface="Times New Roman"/>
                <a:sym typeface="Times New Roman"/>
              </a:rPr>
              <a:t>workplaces. </a:t>
            </a:r>
            <a:r>
              <a:rPr lang="en">
                <a:solidFill>
                  <a:schemeClr val="dk1"/>
                </a:solidFill>
              </a:rPr>
              <a:t>  </a:t>
            </a:r>
            <a:r>
              <a:rPr lang="en">
                <a:solidFill>
                  <a:schemeClr val="dk1"/>
                </a:solidFill>
                <a:latin typeface="Times New Roman"/>
                <a:ea typeface="Times New Roman"/>
                <a:cs typeface="Times New Roman"/>
                <a:sym typeface="Times New Roman"/>
              </a:rPr>
              <a:t>Many youths are often </a:t>
            </a:r>
            <a:r>
              <a:rPr lang="en" u="sng">
                <a:solidFill>
                  <a:srgbClr val="0000FF"/>
                </a:solidFill>
                <a:latin typeface="Times New Roman"/>
                <a:ea typeface="Times New Roman"/>
                <a:cs typeface="Times New Roman"/>
                <a:sym typeface="Times New Roman"/>
              </a:rPr>
              <a:t>asymptomatic when positive for COVID</a:t>
            </a:r>
            <a:r>
              <a:rPr lang="en">
                <a:solidFill>
                  <a:schemeClr val="dk1"/>
                </a:solidFill>
                <a:latin typeface="Times New Roman"/>
                <a:ea typeface="Times New Roman"/>
                <a:cs typeface="Times New Roman"/>
                <a:sym typeface="Times New Roman"/>
              </a:rPr>
              <a:t> , and their behaviors influence the transmission of COVID-19 in their communities. Incorporating the experiences and perspectives of youth regarding testing and social gatherings will support the development of effective policies. Therefore, the aim of this study was to assess the behaviors and perceptions of youth related to testing for COVID-19 before or after social gatherings to inform efforts to reduce the spread of COVID-19 as well as future pandemics.</a:t>
            </a:r>
            <a:endParaRPr sz="400">
              <a:solidFill>
                <a:schemeClr val="dk1"/>
              </a:solidFill>
            </a:endParaRPr>
          </a:p>
          <a:p>
            <a:pPr marL="0" lvl="0" indent="0" algn="l" rtl="0">
              <a:lnSpc>
                <a:spcPct val="100000"/>
              </a:lnSpc>
              <a:spcBef>
                <a:spcPts val="0"/>
              </a:spcBef>
              <a:spcAft>
                <a:spcPts val="0"/>
              </a:spcAft>
              <a:buClr>
                <a:schemeClr val="dk1"/>
              </a:buClr>
              <a:buFont typeface="Arial"/>
              <a:buNone/>
            </a:pPr>
            <a:endParaRPr>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Font typeface="Arial"/>
              <a:buNone/>
            </a:pPr>
            <a:endParaRPr sz="400">
              <a:solidFill>
                <a:schemeClr val="dk1"/>
              </a:solidFill>
            </a:endParaRPr>
          </a:p>
          <a:p>
            <a:pPr marL="0" lvl="0" indent="0" algn="l" rtl="0">
              <a:lnSpc>
                <a:spcPct val="100000"/>
              </a:lnSpc>
              <a:spcBef>
                <a:spcPts val="0"/>
              </a:spcBef>
              <a:spcAft>
                <a:spcPts val="0"/>
              </a:spcAft>
              <a:buNone/>
            </a:pPr>
            <a:endParaRPr sz="400"/>
          </a:p>
        </p:txBody>
      </p:sp>
      <p:sp>
        <p:nvSpPr>
          <p:cNvPr id="172" name="Google Shape;172;g2061954a8b6_0_0:notes"/>
          <p:cNvSpPr>
            <a:spLocks noGrp="1" noRot="1" noChangeAspect="1"/>
          </p:cNvSpPr>
          <p:nvPr>
            <p:ph type="sldImg" idx="2"/>
          </p:nvPr>
        </p:nvSpPr>
        <p:spPr>
          <a:xfrm>
            <a:off x="1143228" y="685793"/>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047fea4e3a_0_6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2047fea4e3a_0_6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endParaRPr b="1">
              <a:solidFill>
                <a:srgbClr val="000000"/>
              </a:solidFill>
              <a:latin typeface="Arial"/>
              <a:ea typeface="Arial"/>
              <a:cs typeface="Arial"/>
              <a:sym typeface="Arial"/>
            </a:endParaRPr>
          </a:p>
        </p:txBody>
      </p:sp>
      <p:sp>
        <p:nvSpPr>
          <p:cNvPr id="179" name="Google Shape;179;g2047fea4e3a_0_607:notes"/>
          <p:cNvSpPr txBox="1">
            <a:spLocks noGrp="1"/>
          </p:cNvSpPr>
          <p:nvPr>
            <p:ph type="sldNum" idx="12"/>
          </p:nvPr>
        </p:nvSpPr>
        <p:spPr>
          <a:xfrm>
            <a:off x="6095999" y="8809442"/>
            <a:ext cx="760500" cy="334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057cd5bb7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057cd5bb7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To get started, I am going to give a little background about the MyVoice program. MyVoice is a weekly text message poll of youth across the united states that aims to understand the youth lived experience and voice on issues impacting them; including mental health, juul, climate change, consent, healthy eating, confidentiality, and most recently, COVID-19.</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057cd5bb70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057cd5bb7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Today, MyVoice has over 1000 youth participants (age 14-24) from across the country who are recruited primarily through targeted ads on social media.</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We try to reach youth that are typically invisible – those that are not in the usual government data sets, do not go to college, or are outside the system, but who have opinions and needs that must be heard.</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Participants are paid ONE dollar per week to answer 3-5 open ended questions via text message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Our use of weekly text message polls to collect youth perspectives and experiences allows us to ask youth about the MOST CURRENT events and issues and rapidly collect, analyze, and disseminate youth voices to stakeholders.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047fea4e3a_0_732:notes"/>
          <p:cNvSpPr txBox="1">
            <a:spLocks noGrp="1"/>
          </p:cNvSpPr>
          <p:nvPr>
            <p:ph type="body" idx="1"/>
          </p:nvPr>
        </p:nvSpPr>
        <p:spPr>
          <a:xfrm>
            <a:off x="685790" y="4343378"/>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Font typeface="Arial"/>
              <a:buNone/>
            </a:pPr>
            <a:r>
              <a:rPr lang="en" sz="1200">
                <a:solidFill>
                  <a:schemeClr val="dk1"/>
                </a:solidFill>
                <a:latin typeface="Times New Roman"/>
                <a:ea typeface="Times New Roman"/>
                <a:cs typeface="Times New Roman"/>
                <a:sym typeface="Times New Roman"/>
              </a:rPr>
              <a:t>Participants in this study were part of MyVoice, a longitudinal nationwide text message poll that seeks to understand youth opinion on salient health and policy issues. Details of the MyVoice study are described elsewhere . Questions posed to MyVoice youth are iteratively developed with a team of youth, survey experts, and adolescent health researchers to ensure clarity and appropriateness of language.</a:t>
            </a:r>
            <a:endParaRPr sz="500">
              <a:solidFill>
                <a:schemeClr val="dk1"/>
              </a:solidFill>
            </a:endParaRPr>
          </a:p>
          <a:p>
            <a:pPr marL="0" lvl="0" indent="0" algn="l" rtl="0">
              <a:lnSpc>
                <a:spcPct val="100000"/>
              </a:lnSpc>
              <a:spcBef>
                <a:spcPts val="0"/>
              </a:spcBef>
              <a:spcAft>
                <a:spcPts val="0"/>
              </a:spcAft>
              <a:buClr>
                <a:schemeClr val="dk1"/>
              </a:buClr>
              <a:buFont typeface="Arial"/>
              <a:buNone/>
            </a:pPr>
            <a:r>
              <a:rPr lang="en" sz="1200" b="1">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Font typeface="Arial"/>
              <a:buNone/>
            </a:pPr>
            <a:r>
              <a:rPr lang="en" sz="1200">
                <a:solidFill>
                  <a:schemeClr val="dk1"/>
                </a:solidFill>
                <a:latin typeface="Times New Roman"/>
                <a:ea typeface="Times New Roman"/>
                <a:cs typeface="Times New Roman"/>
                <a:sym typeface="Times New Roman"/>
              </a:rPr>
              <a:t>On November 19, 2021, participants were sent a text message survey with the following five open-ended questions: (1) What, if anything, would prompt you to get tested for COVID-19? (2) Would you ever get tested for COVID-19 BEFORE a social gathering? Why? (3) Would you ever get tested AFTER a social gathering? Why? (4) Have you ever gotten tested for COVID-19? Why? (5) Would access to free COVID-19 self-tests be helpful to you? Why or why not?</a:t>
            </a:r>
            <a:endParaRPr sz="500">
              <a:solidFill>
                <a:schemeClr val="dk1"/>
              </a:solidFill>
            </a:endParaRPr>
          </a:p>
          <a:p>
            <a:pPr marL="0" lvl="0" indent="0" algn="l" rtl="0">
              <a:lnSpc>
                <a:spcPct val="100000"/>
              </a:lnSpc>
              <a:spcBef>
                <a:spcPts val="0"/>
              </a:spcBef>
              <a:spcAft>
                <a:spcPts val="0"/>
              </a:spcAft>
              <a:buClr>
                <a:schemeClr val="dk1"/>
              </a:buClr>
              <a:buFont typeface="Arial"/>
              <a:buNone/>
            </a:pPr>
            <a:r>
              <a:rPr lang="en" sz="1200">
                <a:solidFill>
                  <a:schemeClr val="dk1"/>
                </a:solidFill>
                <a:latin typeface="Times New Roman"/>
                <a:ea typeface="Times New Roman"/>
                <a:cs typeface="Times New Roman"/>
                <a:sym typeface="Times New Roman"/>
              </a:rPr>
              <a:t> </a:t>
            </a:r>
            <a:endParaRPr sz="500">
              <a:solidFill>
                <a:schemeClr val="dk1"/>
              </a:solidFill>
            </a:endParaRPr>
          </a:p>
          <a:p>
            <a:pPr marL="0" lvl="0" indent="0" algn="l" rtl="0">
              <a:lnSpc>
                <a:spcPct val="100000"/>
              </a:lnSpc>
              <a:spcBef>
                <a:spcPts val="0"/>
              </a:spcBef>
              <a:spcAft>
                <a:spcPts val="0"/>
              </a:spcAft>
              <a:buClr>
                <a:schemeClr val="dk1"/>
              </a:buClr>
              <a:buFont typeface="Arial"/>
              <a:buNone/>
            </a:pPr>
            <a:r>
              <a:rPr lang="en" sz="1200">
                <a:solidFill>
                  <a:schemeClr val="dk1"/>
                </a:solidFill>
                <a:latin typeface="Times New Roman"/>
                <a:ea typeface="Times New Roman"/>
                <a:cs typeface="Times New Roman"/>
                <a:sym typeface="Times New Roman"/>
              </a:rPr>
              <a:t>Participants had one week to answer before data was downloaded for analysis. Using a thematic analysis </a:t>
            </a:r>
            <a:r>
              <a:rPr lang="en" sz="1200">
                <a:solidFill>
                  <a:schemeClr val="dk1"/>
                </a:solidFill>
              </a:rPr>
              <a:t> </a:t>
            </a:r>
            <a:r>
              <a:rPr lang="en" sz="1200">
                <a:solidFill>
                  <a:schemeClr val="dk1"/>
                </a:solidFill>
                <a:latin typeface="Times New Roman"/>
                <a:ea typeface="Times New Roman"/>
                <a:cs typeface="Times New Roman"/>
                <a:sym typeface="Times New Roman"/>
              </a:rPr>
              <a:t>approach, two team members individually reviewed youth responses for each question and identified common themes that were then used to develop a codebook. Next, two investigators independently coded individual responses to each question. Any disagreements in coding were discussed until consensus was reached. Codes were not mutually exclusive, and many responses were assigned multiple codes. Descriptive statistics were used to illustrate the prevalence of codes in the data. Summary statistics for demographics and code frequencies were completed using Google Sheets. </a:t>
            </a: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Font typeface="Arial"/>
              <a:buNone/>
            </a:pPr>
            <a:endParaRPr sz="500">
              <a:solidFill>
                <a:schemeClr val="dk1"/>
              </a:solidFill>
            </a:endParaRPr>
          </a:p>
          <a:p>
            <a:pPr marL="0" lvl="0" indent="0" algn="l" rtl="0">
              <a:lnSpc>
                <a:spcPct val="100000"/>
              </a:lnSpc>
              <a:spcBef>
                <a:spcPts val="0"/>
              </a:spcBef>
              <a:spcAft>
                <a:spcPts val="0"/>
              </a:spcAft>
              <a:buNone/>
            </a:pPr>
            <a:endParaRPr sz="500"/>
          </a:p>
        </p:txBody>
      </p:sp>
      <p:sp>
        <p:nvSpPr>
          <p:cNvPr id="198" name="Google Shape;198;g2047fea4e3a_0_732:notes"/>
          <p:cNvSpPr>
            <a:spLocks noGrp="1" noRot="1" noChangeAspect="1"/>
          </p:cNvSpPr>
          <p:nvPr>
            <p:ph type="sldImg" idx="2"/>
          </p:nvPr>
        </p:nvSpPr>
        <p:spPr>
          <a:xfrm>
            <a:off x="1143228" y="685793"/>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057cd5bb70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057cd5bb7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057cd5bb70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057cd5bb70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1  Title Slide">
  <p:cSld name="Title Slide">
    <p:spTree>
      <p:nvGrpSpPr>
        <p:cNvPr id="1" name="Shape 9"/>
        <p:cNvGrpSpPr/>
        <p:nvPr/>
      </p:nvGrpSpPr>
      <p:grpSpPr>
        <a:xfrm>
          <a:off x="0" y="0"/>
          <a:ext cx="0" cy="0"/>
          <a:chOff x="0" y="0"/>
          <a:chExt cx="0" cy="0"/>
        </a:xfrm>
      </p:grpSpPr>
      <p:sp>
        <p:nvSpPr>
          <p:cNvPr id="10" name="Google Shape;10;p2"/>
          <p:cNvSpPr/>
          <p:nvPr/>
        </p:nvSpPr>
        <p:spPr>
          <a:xfrm>
            <a:off x="-1" y="0"/>
            <a:ext cx="9144000" cy="25719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lnSpc>
                <a:spcPct val="150000"/>
              </a:lnSpc>
              <a:spcBef>
                <a:spcPts val="0"/>
              </a:spcBef>
              <a:spcAft>
                <a:spcPts val="0"/>
              </a:spcAft>
              <a:buClr>
                <a:srgbClr val="000000"/>
              </a:buClr>
              <a:buSzPts val="1500"/>
              <a:buFont typeface="Arial"/>
              <a:buNone/>
            </a:pPr>
            <a:endParaRPr sz="1500" b="0" i="0" u="none" strike="noStrike" cap="none">
              <a:solidFill>
                <a:srgbClr val="FFCB05"/>
              </a:solidFill>
              <a:latin typeface="Roboto"/>
              <a:ea typeface="Roboto"/>
              <a:cs typeface="Roboto"/>
              <a:sym typeface="Roboto"/>
            </a:endParaRPr>
          </a:p>
        </p:txBody>
      </p:sp>
      <p:pic>
        <p:nvPicPr>
          <p:cNvPr id="11" name="Google Shape;11;p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977639" y="3371850"/>
            <a:ext cx="1188721" cy="742950"/>
          </a:xfrm>
          <a:prstGeom prst="rect">
            <a:avLst/>
          </a:prstGeom>
          <a:noFill/>
          <a:ln>
            <a:noFill/>
          </a:ln>
        </p:spPr>
      </p:pic>
      <p:sp>
        <p:nvSpPr>
          <p:cNvPr id="12" name="Google Shape;12;p2"/>
          <p:cNvSpPr txBox="1">
            <a:spLocks noGrp="1"/>
          </p:cNvSpPr>
          <p:nvPr>
            <p:ph type="body" idx="1"/>
          </p:nvPr>
        </p:nvSpPr>
        <p:spPr>
          <a:xfrm>
            <a:off x="1857375" y="1659185"/>
            <a:ext cx="5429100" cy="7428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00000"/>
              </a:lnSpc>
              <a:spcBef>
                <a:spcPts val="0"/>
              </a:spcBef>
              <a:spcAft>
                <a:spcPts val="0"/>
              </a:spcAft>
              <a:buClr>
                <a:schemeClr val="lt2"/>
              </a:buClr>
              <a:buSzPts val="1800"/>
              <a:buFont typeface="IBM Plex Sans"/>
              <a:buNone/>
              <a:defRPr sz="1800" i="0" u="none" strike="noStrike" cap="none">
                <a:solidFill>
                  <a:schemeClr val="lt2"/>
                </a:solidFill>
                <a:latin typeface="IBM Plex Sans"/>
                <a:ea typeface="IBM Plex Sans"/>
                <a:cs typeface="IBM Plex Sans"/>
                <a:sym typeface="IBM Plex Sans"/>
              </a:defRPr>
            </a:lvl1pPr>
            <a:lvl2pPr marL="914400" marR="0" lvl="1" indent="-228600" algn="l" rtl="0">
              <a:lnSpc>
                <a:spcPct val="90000"/>
              </a:lnSpc>
              <a:spcBef>
                <a:spcPts val="1600"/>
              </a:spcBef>
              <a:spcAft>
                <a:spcPts val="0"/>
              </a:spcAft>
              <a:buClr>
                <a:srgbClr val="666666"/>
              </a:buClr>
              <a:buSzPts val="1800"/>
              <a:buFont typeface="IBM Plex Sans"/>
              <a:buNone/>
              <a:defRPr sz="1800" i="0" u="none" strike="noStrike" cap="none">
                <a:solidFill>
                  <a:srgbClr val="666666"/>
                </a:solidFill>
                <a:latin typeface="IBM Plex Sans"/>
                <a:ea typeface="IBM Plex Sans"/>
                <a:cs typeface="IBM Plex Sans"/>
                <a:sym typeface="IBM Plex Sans"/>
              </a:defRPr>
            </a:lvl2pPr>
            <a:lvl3pPr marL="1371600" marR="0" lvl="2" indent="-228600" algn="l" rtl="0">
              <a:lnSpc>
                <a:spcPct val="90000"/>
              </a:lnSpc>
              <a:spcBef>
                <a:spcPts val="1600"/>
              </a:spcBef>
              <a:spcAft>
                <a:spcPts val="0"/>
              </a:spcAft>
              <a:buClr>
                <a:srgbClr val="7F7F7F"/>
              </a:buClr>
              <a:buSzPts val="1500"/>
              <a:buFont typeface="IBM Plex Sans"/>
              <a:buNone/>
              <a:defRPr sz="1500" i="0" u="none" strike="noStrike" cap="none">
                <a:solidFill>
                  <a:srgbClr val="7F7F7F"/>
                </a:solidFill>
                <a:latin typeface="IBM Plex Sans"/>
                <a:ea typeface="IBM Plex Sans"/>
                <a:cs typeface="IBM Plex Sans"/>
                <a:sym typeface="IBM Plex Sans"/>
              </a:defRPr>
            </a:lvl3pPr>
            <a:lvl4pPr marL="1828800" marR="0" lvl="3" indent="-228600" algn="l" rtl="0">
              <a:lnSpc>
                <a:spcPct val="90000"/>
              </a:lnSpc>
              <a:spcBef>
                <a:spcPts val="1600"/>
              </a:spcBef>
              <a:spcAft>
                <a:spcPts val="0"/>
              </a:spcAft>
              <a:buClr>
                <a:srgbClr val="7F7F7F"/>
              </a:buClr>
              <a:buSzPts val="1400"/>
              <a:buFont typeface="IBM Plex Sans"/>
              <a:buNone/>
              <a:defRPr sz="1400" i="0" u="none" strike="noStrike" cap="none">
                <a:solidFill>
                  <a:srgbClr val="7F7F7F"/>
                </a:solidFill>
                <a:latin typeface="IBM Plex Sans"/>
                <a:ea typeface="IBM Plex Sans"/>
                <a:cs typeface="IBM Plex Sans"/>
                <a:sym typeface="IBM Plex Sans"/>
              </a:defRPr>
            </a:lvl4pPr>
            <a:lvl5pPr marL="2286000" marR="0" lvl="4" indent="-228600" algn="l" rtl="0">
              <a:lnSpc>
                <a:spcPct val="90000"/>
              </a:lnSpc>
              <a:spcBef>
                <a:spcPts val="1600"/>
              </a:spcBef>
              <a:spcAft>
                <a:spcPts val="0"/>
              </a:spcAft>
              <a:buClr>
                <a:srgbClr val="7F7F7F"/>
              </a:buClr>
              <a:buSzPts val="1400"/>
              <a:buFont typeface="IBM Plex Sans"/>
              <a:buNone/>
              <a:defRPr sz="1400" i="0" u="none" strike="noStrike" cap="none">
                <a:solidFill>
                  <a:srgbClr val="7F7F7F"/>
                </a:solidFill>
                <a:latin typeface="IBM Plex Sans"/>
                <a:ea typeface="IBM Plex Sans"/>
                <a:cs typeface="IBM Plex Sans"/>
                <a:sym typeface="IBM Plex Sans"/>
              </a:defRPr>
            </a:lvl5pPr>
            <a:lvl6pPr marL="2743200" marR="0" lvl="5" indent="-317500" algn="l" rtl="0">
              <a:lnSpc>
                <a:spcPct val="90000"/>
              </a:lnSpc>
              <a:spcBef>
                <a:spcPts val="1600"/>
              </a:spcBef>
              <a:spcAft>
                <a:spcPts val="0"/>
              </a:spcAft>
              <a:buClr>
                <a:schemeClr val="dk1"/>
              </a:buClr>
              <a:buSzPts val="1400"/>
              <a:buFont typeface="IBM Plex Sans"/>
              <a:buChar char="•"/>
              <a:defRPr sz="1400" i="0" u="none" strike="noStrike" cap="none">
                <a:solidFill>
                  <a:schemeClr val="dk1"/>
                </a:solidFill>
                <a:latin typeface="IBM Plex Sans"/>
                <a:ea typeface="IBM Plex Sans"/>
                <a:cs typeface="IBM Plex Sans"/>
                <a:sym typeface="IBM Plex Sans"/>
              </a:defRPr>
            </a:lvl6pPr>
            <a:lvl7pPr marL="3200400" marR="0" lvl="6" indent="-317500" algn="l" rtl="0">
              <a:lnSpc>
                <a:spcPct val="90000"/>
              </a:lnSpc>
              <a:spcBef>
                <a:spcPts val="1600"/>
              </a:spcBef>
              <a:spcAft>
                <a:spcPts val="0"/>
              </a:spcAft>
              <a:buClr>
                <a:schemeClr val="dk1"/>
              </a:buClr>
              <a:buSzPts val="1400"/>
              <a:buFont typeface="IBM Plex Sans"/>
              <a:buChar char="•"/>
              <a:defRPr sz="1400" i="0" u="none" strike="noStrike" cap="none">
                <a:solidFill>
                  <a:schemeClr val="dk1"/>
                </a:solidFill>
                <a:latin typeface="IBM Plex Sans"/>
                <a:ea typeface="IBM Plex Sans"/>
                <a:cs typeface="IBM Plex Sans"/>
                <a:sym typeface="IBM Plex Sans"/>
              </a:defRPr>
            </a:lvl7pPr>
            <a:lvl8pPr marL="3657600" marR="0" lvl="7" indent="-317500" algn="l" rtl="0">
              <a:lnSpc>
                <a:spcPct val="90000"/>
              </a:lnSpc>
              <a:spcBef>
                <a:spcPts val="1600"/>
              </a:spcBef>
              <a:spcAft>
                <a:spcPts val="0"/>
              </a:spcAft>
              <a:buClr>
                <a:schemeClr val="dk1"/>
              </a:buClr>
              <a:buSzPts val="1400"/>
              <a:buFont typeface="IBM Plex Sans"/>
              <a:buChar char="•"/>
              <a:defRPr sz="1400" i="0" u="none" strike="noStrike" cap="none">
                <a:solidFill>
                  <a:schemeClr val="dk1"/>
                </a:solidFill>
                <a:latin typeface="IBM Plex Sans"/>
                <a:ea typeface="IBM Plex Sans"/>
                <a:cs typeface="IBM Plex Sans"/>
                <a:sym typeface="IBM Plex Sans"/>
              </a:defRPr>
            </a:lvl8pPr>
            <a:lvl9pPr marL="4114800" marR="0" lvl="8" indent="-317500" algn="l" rtl="0">
              <a:lnSpc>
                <a:spcPct val="90000"/>
              </a:lnSpc>
              <a:spcBef>
                <a:spcPts val="1600"/>
              </a:spcBef>
              <a:spcAft>
                <a:spcPts val="1600"/>
              </a:spcAft>
              <a:buClr>
                <a:schemeClr val="dk1"/>
              </a:buClr>
              <a:buSzPts val="1400"/>
              <a:buFont typeface="IBM Plex Sans"/>
              <a:buChar char="•"/>
              <a:defRPr sz="1400" i="0" u="none" strike="noStrike" cap="none">
                <a:solidFill>
                  <a:schemeClr val="dk1"/>
                </a:solidFill>
                <a:latin typeface="IBM Plex Sans"/>
                <a:ea typeface="IBM Plex Sans"/>
                <a:cs typeface="IBM Plex Sans"/>
                <a:sym typeface="IBM Plex Sans"/>
              </a:defRPr>
            </a:lvl9pPr>
          </a:lstStyle>
          <a:p>
            <a:endParaRPr/>
          </a:p>
        </p:txBody>
      </p:sp>
      <p:sp>
        <p:nvSpPr>
          <p:cNvPr id="13" name="Google Shape;13;p2"/>
          <p:cNvSpPr txBox="1">
            <a:spLocks noGrp="1"/>
          </p:cNvSpPr>
          <p:nvPr>
            <p:ph type="title"/>
          </p:nvPr>
        </p:nvSpPr>
        <p:spPr>
          <a:xfrm>
            <a:off x="628649" y="284259"/>
            <a:ext cx="7872600" cy="1251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lt1"/>
              </a:buClr>
              <a:buSzPts val="4100"/>
              <a:buFont typeface="IBM Plex Sans"/>
              <a:buNone/>
              <a:defRPr sz="4100" i="0" u="none" strike="noStrike" cap="none">
                <a:solidFill>
                  <a:schemeClr val="lt1"/>
                </a:solidFill>
                <a:latin typeface="IBM Plex Sans"/>
                <a:ea typeface="IBM Plex Sans"/>
                <a:cs typeface="IBM Plex Sans"/>
                <a:sym typeface="IBM Plex Sans"/>
              </a:defRPr>
            </a:lvl1pPr>
            <a:lvl2pPr lvl="1" algn="l" rtl="0">
              <a:lnSpc>
                <a:spcPct val="100000"/>
              </a:lnSpc>
              <a:spcBef>
                <a:spcPts val="0"/>
              </a:spcBef>
              <a:spcAft>
                <a:spcPts val="0"/>
              </a:spcAft>
              <a:buSzPts val="2800"/>
              <a:buNone/>
              <a:defRPr sz="1400"/>
            </a:lvl2pPr>
            <a:lvl3pPr lvl="2" algn="l" rtl="0">
              <a:lnSpc>
                <a:spcPct val="100000"/>
              </a:lnSpc>
              <a:spcBef>
                <a:spcPts val="0"/>
              </a:spcBef>
              <a:spcAft>
                <a:spcPts val="0"/>
              </a:spcAft>
              <a:buSzPts val="2800"/>
              <a:buNone/>
              <a:defRPr sz="1400"/>
            </a:lvl3pPr>
            <a:lvl4pPr lvl="3" algn="l" rtl="0">
              <a:lnSpc>
                <a:spcPct val="100000"/>
              </a:lnSpc>
              <a:spcBef>
                <a:spcPts val="0"/>
              </a:spcBef>
              <a:spcAft>
                <a:spcPts val="0"/>
              </a:spcAft>
              <a:buSzPts val="2800"/>
              <a:buNone/>
              <a:defRPr sz="1400"/>
            </a:lvl4pPr>
            <a:lvl5pPr lvl="4" algn="l" rtl="0">
              <a:lnSpc>
                <a:spcPct val="100000"/>
              </a:lnSpc>
              <a:spcBef>
                <a:spcPts val="0"/>
              </a:spcBef>
              <a:spcAft>
                <a:spcPts val="0"/>
              </a:spcAft>
              <a:buSzPts val="2800"/>
              <a:buNone/>
              <a:defRPr sz="1400"/>
            </a:lvl5pPr>
            <a:lvl6pPr lvl="5" algn="l" rtl="0">
              <a:lnSpc>
                <a:spcPct val="100000"/>
              </a:lnSpc>
              <a:spcBef>
                <a:spcPts val="0"/>
              </a:spcBef>
              <a:spcAft>
                <a:spcPts val="0"/>
              </a:spcAft>
              <a:buSzPts val="2800"/>
              <a:buNone/>
              <a:defRPr sz="1400"/>
            </a:lvl6pPr>
            <a:lvl7pPr lvl="6" algn="l" rtl="0">
              <a:lnSpc>
                <a:spcPct val="100000"/>
              </a:lnSpc>
              <a:spcBef>
                <a:spcPts val="0"/>
              </a:spcBef>
              <a:spcAft>
                <a:spcPts val="0"/>
              </a:spcAft>
              <a:buSzPts val="2800"/>
              <a:buNone/>
              <a:defRPr sz="1400"/>
            </a:lvl7pPr>
            <a:lvl8pPr lvl="7" algn="l" rtl="0">
              <a:lnSpc>
                <a:spcPct val="100000"/>
              </a:lnSpc>
              <a:spcBef>
                <a:spcPts val="0"/>
              </a:spcBef>
              <a:spcAft>
                <a:spcPts val="0"/>
              </a:spcAft>
              <a:buSzPts val="2800"/>
              <a:buNone/>
              <a:defRPr sz="1400"/>
            </a:lvl8pPr>
            <a:lvl9pPr lvl="8" algn="l" rtl="0">
              <a:lnSpc>
                <a:spcPct val="100000"/>
              </a:lnSpc>
              <a:spcBef>
                <a:spcPts val="0"/>
              </a:spcBef>
              <a:spcAft>
                <a:spcPts val="0"/>
              </a:spcAft>
              <a:buSzPts val="2800"/>
              <a:buNone/>
              <a:defRPr sz="14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1 Title and Content">
  <p:cSld name="Title and Content Horizontal">
    <p:spTree>
      <p:nvGrpSpPr>
        <p:cNvPr id="1" name="Shape 61"/>
        <p:cNvGrpSpPr/>
        <p:nvPr/>
      </p:nvGrpSpPr>
      <p:grpSpPr>
        <a:xfrm>
          <a:off x="0" y="0"/>
          <a:ext cx="0" cy="0"/>
          <a:chOff x="0" y="0"/>
          <a:chExt cx="0" cy="0"/>
        </a:xfrm>
      </p:grpSpPr>
      <p:sp>
        <p:nvSpPr>
          <p:cNvPr id="62" name="Google Shape;62;p12"/>
          <p:cNvSpPr/>
          <p:nvPr/>
        </p:nvSpPr>
        <p:spPr>
          <a:xfrm>
            <a:off x="-56" y="56"/>
            <a:ext cx="9144000" cy="5143500"/>
          </a:xfrm>
          <a:prstGeom prst="rect">
            <a:avLst/>
          </a:prstGeom>
          <a:solidFill>
            <a:srgbClr val="00274C"/>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Barlow"/>
              <a:ea typeface="Barlow"/>
              <a:cs typeface="Barlow"/>
              <a:sym typeface="Barlow"/>
            </a:endParaRPr>
          </a:p>
        </p:txBody>
      </p:sp>
      <p:sp>
        <p:nvSpPr>
          <p:cNvPr id="63" name="Google Shape;63;p12"/>
          <p:cNvSpPr txBox="1">
            <a:spLocks noGrp="1"/>
          </p:cNvSpPr>
          <p:nvPr>
            <p:ph type="sldNum" idx="12"/>
          </p:nvPr>
        </p:nvSpPr>
        <p:spPr>
          <a:xfrm>
            <a:off x="8515350" y="4857750"/>
            <a:ext cx="513600" cy="2859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arlow"/>
                <a:ea typeface="Barlow"/>
                <a:cs typeface="Barlow"/>
                <a:sym typeface="Barlow"/>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arlow"/>
                <a:ea typeface="Barlow"/>
                <a:cs typeface="Barlow"/>
                <a:sym typeface="Barlow"/>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arlow"/>
                <a:ea typeface="Barlow"/>
                <a:cs typeface="Barlow"/>
                <a:sym typeface="Barlow"/>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arlow"/>
                <a:ea typeface="Barlow"/>
                <a:cs typeface="Barlow"/>
                <a:sym typeface="Barlow"/>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arlow"/>
                <a:ea typeface="Barlow"/>
                <a:cs typeface="Barlow"/>
                <a:sym typeface="Barlow"/>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arlow"/>
                <a:ea typeface="Barlow"/>
                <a:cs typeface="Barlow"/>
                <a:sym typeface="Barlow"/>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arlow"/>
                <a:ea typeface="Barlow"/>
                <a:cs typeface="Barlow"/>
                <a:sym typeface="Barlow"/>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arlow"/>
                <a:ea typeface="Barlow"/>
                <a:cs typeface="Barlow"/>
                <a:sym typeface="Barlow"/>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arlow"/>
                <a:ea typeface="Barlow"/>
                <a:cs typeface="Barlow"/>
                <a:sym typeface="Barlow"/>
              </a:defRPr>
            </a:lvl9pPr>
          </a:lstStyle>
          <a:p>
            <a:pPr marL="0" lvl="0" indent="0" algn="l" rtl="0">
              <a:spcBef>
                <a:spcPts val="0"/>
              </a:spcBef>
              <a:spcAft>
                <a:spcPts val="0"/>
              </a:spcAft>
              <a:buNone/>
            </a:pPr>
            <a:fld id="{00000000-1234-1234-1234-123412341234}" type="slidenum">
              <a:rPr lang="en"/>
              <a:t>‹#›</a:t>
            </a:fld>
            <a:endParaRPr/>
          </a:p>
        </p:txBody>
      </p:sp>
      <p:sp>
        <p:nvSpPr>
          <p:cNvPr id="64" name="Google Shape;64;p12"/>
          <p:cNvSpPr txBox="1">
            <a:spLocks noGrp="1"/>
          </p:cNvSpPr>
          <p:nvPr>
            <p:ph type="title"/>
          </p:nvPr>
        </p:nvSpPr>
        <p:spPr>
          <a:xfrm>
            <a:off x="114300" y="114300"/>
            <a:ext cx="3543300" cy="46293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2700"/>
              <a:buFont typeface="IBM Plex Sans"/>
              <a:buNone/>
              <a:defRPr sz="2700" i="0" u="none" strike="noStrike" cap="none">
                <a:solidFill>
                  <a:schemeClr val="lt1"/>
                </a:solidFill>
                <a:latin typeface="IBM Plex Sans"/>
                <a:ea typeface="IBM Plex Sans"/>
                <a:cs typeface="IBM Plex Sans"/>
                <a:sym typeface="IBM Plex Sans"/>
              </a:defRPr>
            </a:lvl1pPr>
            <a:lvl2pPr lvl="1" algn="l" rtl="0">
              <a:lnSpc>
                <a:spcPct val="100000"/>
              </a:lnSpc>
              <a:spcBef>
                <a:spcPts val="0"/>
              </a:spcBef>
              <a:spcAft>
                <a:spcPts val="0"/>
              </a:spcAft>
              <a:buSzPts val="2800"/>
              <a:buNone/>
              <a:defRPr sz="1400"/>
            </a:lvl2pPr>
            <a:lvl3pPr lvl="2" algn="l" rtl="0">
              <a:lnSpc>
                <a:spcPct val="100000"/>
              </a:lnSpc>
              <a:spcBef>
                <a:spcPts val="0"/>
              </a:spcBef>
              <a:spcAft>
                <a:spcPts val="0"/>
              </a:spcAft>
              <a:buSzPts val="2800"/>
              <a:buNone/>
              <a:defRPr sz="1400"/>
            </a:lvl3pPr>
            <a:lvl4pPr lvl="3" algn="l" rtl="0">
              <a:lnSpc>
                <a:spcPct val="100000"/>
              </a:lnSpc>
              <a:spcBef>
                <a:spcPts val="0"/>
              </a:spcBef>
              <a:spcAft>
                <a:spcPts val="0"/>
              </a:spcAft>
              <a:buSzPts val="2800"/>
              <a:buNone/>
              <a:defRPr sz="1400"/>
            </a:lvl4pPr>
            <a:lvl5pPr lvl="4" algn="l" rtl="0">
              <a:lnSpc>
                <a:spcPct val="100000"/>
              </a:lnSpc>
              <a:spcBef>
                <a:spcPts val="0"/>
              </a:spcBef>
              <a:spcAft>
                <a:spcPts val="0"/>
              </a:spcAft>
              <a:buSzPts val="2800"/>
              <a:buNone/>
              <a:defRPr sz="1400"/>
            </a:lvl5pPr>
            <a:lvl6pPr lvl="5" algn="l" rtl="0">
              <a:lnSpc>
                <a:spcPct val="100000"/>
              </a:lnSpc>
              <a:spcBef>
                <a:spcPts val="0"/>
              </a:spcBef>
              <a:spcAft>
                <a:spcPts val="0"/>
              </a:spcAft>
              <a:buSzPts val="2800"/>
              <a:buNone/>
              <a:defRPr sz="1400"/>
            </a:lvl6pPr>
            <a:lvl7pPr lvl="6" algn="l" rtl="0">
              <a:lnSpc>
                <a:spcPct val="100000"/>
              </a:lnSpc>
              <a:spcBef>
                <a:spcPts val="0"/>
              </a:spcBef>
              <a:spcAft>
                <a:spcPts val="0"/>
              </a:spcAft>
              <a:buSzPts val="2800"/>
              <a:buNone/>
              <a:defRPr sz="1400"/>
            </a:lvl7pPr>
            <a:lvl8pPr lvl="7" algn="l" rtl="0">
              <a:lnSpc>
                <a:spcPct val="100000"/>
              </a:lnSpc>
              <a:spcBef>
                <a:spcPts val="0"/>
              </a:spcBef>
              <a:spcAft>
                <a:spcPts val="0"/>
              </a:spcAft>
              <a:buSzPts val="2800"/>
              <a:buNone/>
              <a:defRPr sz="1400"/>
            </a:lvl8pPr>
            <a:lvl9pPr lvl="8" algn="l" rtl="0">
              <a:lnSpc>
                <a:spcPct val="100000"/>
              </a:lnSpc>
              <a:spcBef>
                <a:spcPts val="0"/>
              </a:spcBef>
              <a:spcAft>
                <a:spcPts val="0"/>
              </a:spcAft>
              <a:buSzPts val="2800"/>
              <a:buNone/>
              <a:defRPr sz="1400"/>
            </a:lvl9pPr>
          </a:lstStyle>
          <a:p>
            <a:endParaRPr/>
          </a:p>
        </p:txBody>
      </p:sp>
      <p:sp>
        <p:nvSpPr>
          <p:cNvPr id="65" name="Google Shape;65;p12"/>
          <p:cNvSpPr txBox="1">
            <a:spLocks noGrp="1"/>
          </p:cNvSpPr>
          <p:nvPr>
            <p:ph type="body" idx="1"/>
          </p:nvPr>
        </p:nvSpPr>
        <p:spPr>
          <a:xfrm>
            <a:off x="3886200" y="114300"/>
            <a:ext cx="5142300" cy="4629300"/>
          </a:xfrm>
          <a:prstGeom prst="rect">
            <a:avLst/>
          </a:prstGeom>
          <a:noFill/>
          <a:ln>
            <a:noFill/>
          </a:ln>
        </p:spPr>
        <p:txBody>
          <a:bodyPr spcFirstLastPara="1" wrap="square" lIns="91425" tIns="91425" rIns="91425" bIns="91425" anchor="ctr" anchorCtr="0">
            <a:noAutofit/>
          </a:bodyPr>
          <a:lstStyle>
            <a:lvl1pPr marL="457200" marR="0" lvl="0" indent="-361950" algn="l" rtl="0">
              <a:lnSpc>
                <a:spcPct val="100000"/>
              </a:lnSpc>
              <a:spcBef>
                <a:spcPts val="800"/>
              </a:spcBef>
              <a:spcAft>
                <a:spcPts val="0"/>
              </a:spcAft>
              <a:buClr>
                <a:srgbClr val="FFCB05"/>
              </a:buClr>
              <a:buSzPts val="2100"/>
              <a:buFont typeface="IBM Plex Sans"/>
              <a:buChar char="•"/>
              <a:defRPr sz="2100" i="0" u="none" strike="noStrike" cap="none">
                <a:solidFill>
                  <a:srgbClr val="FFCB05"/>
                </a:solidFill>
                <a:latin typeface="IBM Plex Sans"/>
                <a:ea typeface="IBM Plex Sans"/>
                <a:cs typeface="IBM Plex Sans"/>
                <a:sym typeface="IBM Plex Sans"/>
              </a:defRPr>
            </a:lvl1pPr>
            <a:lvl2pPr marL="914400" marR="0" lvl="1" indent="-342900" algn="l" rtl="0">
              <a:lnSpc>
                <a:spcPct val="100000"/>
              </a:lnSpc>
              <a:spcBef>
                <a:spcPts val="1600"/>
              </a:spcBef>
              <a:spcAft>
                <a:spcPts val="0"/>
              </a:spcAft>
              <a:buClr>
                <a:schemeClr val="lt1"/>
              </a:buClr>
              <a:buSzPts val="1800"/>
              <a:buFont typeface="IBM Plex Sans"/>
              <a:buChar char="•"/>
              <a:defRPr sz="1800" i="0" u="none" strike="noStrike" cap="none">
                <a:solidFill>
                  <a:schemeClr val="lt1"/>
                </a:solidFill>
                <a:latin typeface="IBM Plex Sans"/>
                <a:ea typeface="IBM Plex Sans"/>
                <a:cs typeface="IBM Plex Sans"/>
                <a:sym typeface="IBM Plex Sans"/>
              </a:defRPr>
            </a:lvl2pPr>
            <a:lvl3pPr marL="1371600" marR="0" lvl="2" indent="-323850" algn="l" rtl="0">
              <a:lnSpc>
                <a:spcPct val="100000"/>
              </a:lnSpc>
              <a:spcBef>
                <a:spcPts val="1600"/>
              </a:spcBef>
              <a:spcAft>
                <a:spcPts val="0"/>
              </a:spcAft>
              <a:buClr>
                <a:schemeClr val="lt1"/>
              </a:buClr>
              <a:buSzPts val="1500"/>
              <a:buFont typeface="IBM Plex Sans"/>
              <a:buChar char="•"/>
              <a:defRPr sz="1500" i="0" u="none" strike="noStrike" cap="none">
                <a:solidFill>
                  <a:schemeClr val="lt1"/>
                </a:solidFill>
                <a:latin typeface="IBM Plex Sans"/>
                <a:ea typeface="IBM Plex Sans"/>
                <a:cs typeface="IBM Plex Sans"/>
                <a:sym typeface="IBM Plex Sans"/>
              </a:defRPr>
            </a:lvl3pPr>
            <a:lvl4pPr marL="1828800" marR="0" lvl="3" indent="-317500" algn="l" rtl="0">
              <a:lnSpc>
                <a:spcPct val="100000"/>
              </a:lnSpc>
              <a:spcBef>
                <a:spcPts val="1600"/>
              </a:spcBef>
              <a:spcAft>
                <a:spcPts val="0"/>
              </a:spcAft>
              <a:buClr>
                <a:schemeClr val="lt1"/>
              </a:buClr>
              <a:buSzPts val="1400"/>
              <a:buFont typeface="IBM Plex Sans"/>
              <a:buChar char="•"/>
              <a:defRPr sz="1400" i="0" u="none" strike="noStrike" cap="none">
                <a:solidFill>
                  <a:schemeClr val="lt1"/>
                </a:solidFill>
                <a:latin typeface="IBM Plex Sans"/>
                <a:ea typeface="IBM Plex Sans"/>
                <a:cs typeface="IBM Plex Sans"/>
                <a:sym typeface="IBM Plex Sans"/>
              </a:defRPr>
            </a:lvl4pPr>
            <a:lvl5pPr marL="2286000" marR="0" lvl="4" indent="-317500" algn="l" rtl="0">
              <a:lnSpc>
                <a:spcPct val="100000"/>
              </a:lnSpc>
              <a:spcBef>
                <a:spcPts val="1600"/>
              </a:spcBef>
              <a:spcAft>
                <a:spcPts val="0"/>
              </a:spcAft>
              <a:buClr>
                <a:schemeClr val="lt1"/>
              </a:buClr>
              <a:buSzPts val="1400"/>
              <a:buFont typeface="IBM Plex Sans"/>
              <a:buChar char="•"/>
              <a:defRPr sz="1400" i="0" u="none" strike="noStrike" cap="none">
                <a:solidFill>
                  <a:schemeClr val="lt1"/>
                </a:solidFill>
                <a:latin typeface="IBM Plex Sans"/>
                <a:ea typeface="IBM Plex Sans"/>
                <a:cs typeface="IBM Plex Sans"/>
                <a:sym typeface="IBM Plex Sans"/>
              </a:defRPr>
            </a:lvl5pPr>
            <a:lvl6pPr marL="2743200" marR="0" lvl="5" indent="-317500" algn="l" rtl="0">
              <a:lnSpc>
                <a:spcPct val="90000"/>
              </a:lnSpc>
              <a:spcBef>
                <a:spcPts val="1600"/>
              </a:spcBef>
              <a:spcAft>
                <a:spcPts val="0"/>
              </a:spcAft>
              <a:buClr>
                <a:schemeClr val="lt1"/>
              </a:buClr>
              <a:buSzPts val="1400"/>
              <a:buFont typeface="IBM Plex Sans"/>
              <a:buChar char="•"/>
              <a:defRPr sz="1400" i="0" u="none" strike="noStrike" cap="none">
                <a:solidFill>
                  <a:schemeClr val="lt1"/>
                </a:solidFill>
                <a:latin typeface="IBM Plex Sans"/>
                <a:ea typeface="IBM Plex Sans"/>
                <a:cs typeface="IBM Plex Sans"/>
                <a:sym typeface="IBM Plex Sans"/>
              </a:defRPr>
            </a:lvl6pPr>
            <a:lvl7pPr marL="3200400" marR="0" lvl="6" indent="-317500" algn="l" rtl="0">
              <a:lnSpc>
                <a:spcPct val="90000"/>
              </a:lnSpc>
              <a:spcBef>
                <a:spcPts val="1600"/>
              </a:spcBef>
              <a:spcAft>
                <a:spcPts val="0"/>
              </a:spcAft>
              <a:buClr>
                <a:schemeClr val="lt1"/>
              </a:buClr>
              <a:buSzPts val="1400"/>
              <a:buFont typeface="IBM Plex Sans"/>
              <a:buChar char="•"/>
              <a:defRPr sz="1400" i="0" u="none" strike="noStrike" cap="none">
                <a:solidFill>
                  <a:schemeClr val="lt1"/>
                </a:solidFill>
                <a:latin typeface="IBM Plex Sans"/>
                <a:ea typeface="IBM Plex Sans"/>
                <a:cs typeface="IBM Plex Sans"/>
                <a:sym typeface="IBM Plex Sans"/>
              </a:defRPr>
            </a:lvl7pPr>
            <a:lvl8pPr marL="3657600" marR="0" lvl="7" indent="-317500" algn="l" rtl="0">
              <a:lnSpc>
                <a:spcPct val="90000"/>
              </a:lnSpc>
              <a:spcBef>
                <a:spcPts val="1600"/>
              </a:spcBef>
              <a:spcAft>
                <a:spcPts val="0"/>
              </a:spcAft>
              <a:buClr>
                <a:schemeClr val="lt1"/>
              </a:buClr>
              <a:buSzPts val="1400"/>
              <a:buFont typeface="IBM Plex Sans"/>
              <a:buChar char="•"/>
              <a:defRPr sz="1400" i="0" u="none" strike="noStrike" cap="none">
                <a:solidFill>
                  <a:schemeClr val="lt1"/>
                </a:solidFill>
                <a:latin typeface="IBM Plex Sans"/>
                <a:ea typeface="IBM Plex Sans"/>
                <a:cs typeface="IBM Plex Sans"/>
                <a:sym typeface="IBM Plex Sans"/>
              </a:defRPr>
            </a:lvl8pPr>
            <a:lvl9pPr marL="4114800" marR="0" lvl="8" indent="-317500" algn="l" rtl="0">
              <a:lnSpc>
                <a:spcPct val="90000"/>
              </a:lnSpc>
              <a:spcBef>
                <a:spcPts val="1600"/>
              </a:spcBef>
              <a:spcAft>
                <a:spcPts val="1600"/>
              </a:spcAft>
              <a:buClr>
                <a:schemeClr val="lt1"/>
              </a:buClr>
              <a:buSzPts val="1400"/>
              <a:buFont typeface="IBM Plex Sans"/>
              <a:buChar char="•"/>
              <a:defRPr sz="1400" i="0" u="none" strike="noStrike" cap="none">
                <a:solidFill>
                  <a:schemeClr val="lt1"/>
                </a:solidFill>
                <a:latin typeface="IBM Plex Sans"/>
                <a:ea typeface="IBM Plex Sans"/>
                <a:cs typeface="IBM Plex Sans"/>
                <a:sym typeface="IBM Plex Sans"/>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1 Title and Content 1">
  <p:cSld name="Title and Content Horizontal_1">
    <p:spTree>
      <p:nvGrpSpPr>
        <p:cNvPr id="1" name="Shape 66"/>
        <p:cNvGrpSpPr/>
        <p:nvPr/>
      </p:nvGrpSpPr>
      <p:grpSpPr>
        <a:xfrm>
          <a:off x="0" y="0"/>
          <a:ext cx="0" cy="0"/>
          <a:chOff x="0" y="0"/>
          <a:chExt cx="0" cy="0"/>
        </a:xfrm>
      </p:grpSpPr>
      <p:sp>
        <p:nvSpPr>
          <p:cNvPr id="67" name="Google Shape;67;p13"/>
          <p:cNvSpPr txBox="1">
            <a:spLocks noGrp="1"/>
          </p:cNvSpPr>
          <p:nvPr>
            <p:ph type="sldNum" idx="12"/>
          </p:nvPr>
        </p:nvSpPr>
        <p:spPr>
          <a:xfrm>
            <a:off x="8515350" y="4857750"/>
            <a:ext cx="513600" cy="2859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arlow"/>
                <a:ea typeface="Barlow"/>
                <a:cs typeface="Barlow"/>
                <a:sym typeface="Barlow"/>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arlow"/>
                <a:ea typeface="Barlow"/>
                <a:cs typeface="Barlow"/>
                <a:sym typeface="Barlow"/>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arlow"/>
                <a:ea typeface="Barlow"/>
                <a:cs typeface="Barlow"/>
                <a:sym typeface="Barlow"/>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arlow"/>
                <a:ea typeface="Barlow"/>
                <a:cs typeface="Barlow"/>
                <a:sym typeface="Barlow"/>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arlow"/>
                <a:ea typeface="Barlow"/>
                <a:cs typeface="Barlow"/>
                <a:sym typeface="Barlow"/>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arlow"/>
                <a:ea typeface="Barlow"/>
                <a:cs typeface="Barlow"/>
                <a:sym typeface="Barlow"/>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arlow"/>
                <a:ea typeface="Barlow"/>
                <a:cs typeface="Barlow"/>
                <a:sym typeface="Barlow"/>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arlow"/>
                <a:ea typeface="Barlow"/>
                <a:cs typeface="Barlow"/>
                <a:sym typeface="Barlow"/>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Barlow"/>
                <a:ea typeface="Barlow"/>
                <a:cs typeface="Barlow"/>
                <a:sym typeface="Barlow"/>
              </a:defRPr>
            </a:lvl9pPr>
          </a:lstStyle>
          <a:p>
            <a:pPr marL="0" lvl="0" indent="0" algn="l" rtl="0">
              <a:spcBef>
                <a:spcPts val="0"/>
              </a:spcBef>
              <a:spcAft>
                <a:spcPts val="0"/>
              </a:spcAft>
              <a:buNone/>
            </a:pPr>
            <a:fld id="{00000000-1234-1234-1234-123412341234}" type="slidenum">
              <a:rPr lang="en"/>
              <a:t>‹#›</a:t>
            </a:fld>
            <a:endParaRPr/>
          </a:p>
        </p:txBody>
      </p:sp>
      <p:sp>
        <p:nvSpPr>
          <p:cNvPr id="68" name="Google Shape;68;p13"/>
          <p:cNvSpPr txBox="1">
            <a:spLocks noGrp="1"/>
          </p:cNvSpPr>
          <p:nvPr>
            <p:ph type="title"/>
          </p:nvPr>
        </p:nvSpPr>
        <p:spPr>
          <a:xfrm>
            <a:off x="114300" y="114300"/>
            <a:ext cx="3543300" cy="46293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274C"/>
              </a:buClr>
              <a:buSzPts val="2700"/>
              <a:buFont typeface="IBM Plex Sans"/>
              <a:buNone/>
              <a:defRPr sz="2700" i="0" u="none" strike="noStrike" cap="none">
                <a:solidFill>
                  <a:srgbClr val="00274C"/>
                </a:solidFill>
                <a:latin typeface="IBM Plex Sans"/>
                <a:ea typeface="IBM Plex Sans"/>
                <a:cs typeface="IBM Plex Sans"/>
                <a:sym typeface="IBM Plex Sans"/>
              </a:defRPr>
            </a:lvl1pPr>
            <a:lvl2pPr lvl="1" algn="l" rtl="0">
              <a:lnSpc>
                <a:spcPct val="100000"/>
              </a:lnSpc>
              <a:spcBef>
                <a:spcPts val="0"/>
              </a:spcBef>
              <a:spcAft>
                <a:spcPts val="0"/>
              </a:spcAft>
              <a:buSzPts val="2800"/>
              <a:buNone/>
              <a:defRPr sz="1400"/>
            </a:lvl2pPr>
            <a:lvl3pPr lvl="2" algn="l" rtl="0">
              <a:lnSpc>
                <a:spcPct val="100000"/>
              </a:lnSpc>
              <a:spcBef>
                <a:spcPts val="0"/>
              </a:spcBef>
              <a:spcAft>
                <a:spcPts val="0"/>
              </a:spcAft>
              <a:buSzPts val="2800"/>
              <a:buNone/>
              <a:defRPr sz="1400"/>
            </a:lvl3pPr>
            <a:lvl4pPr lvl="3" algn="l" rtl="0">
              <a:lnSpc>
                <a:spcPct val="100000"/>
              </a:lnSpc>
              <a:spcBef>
                <a:spcPts val="0"/>
              </a:spcBef>
              <a:spcAft>
                <a:spcPts val="0"/>
              </a:spcAft>
              <a:buSzPts val="2800"/>
              <a:buNone/>
              <a:defRPr sz="1400"/>
            </a:lvl4pPr>
            <a:lvl5pPr lvl="4" algn="l" rtl="0">
              <a:lnSpc>
                <a:spcPct val="100000"/>
              </a:lnSpc>
              <a:spcBef>
                <a:spcPts val="0"/>
              </a:spcBef>
              <a:spcAft>
                <a:spcPts val="0"/>
              </a:spcAft>
              <a:buSzPts val="2800"/>
              <a:buNone/>
              <a:defRPr sz="1400"/>
            </a:lvl5pPr>
            <a:lvl6pPr lvl="5" algn="l" rtl="0">
              <a:lnSpc>
                <a:spcPct val="100000"/>
              </a:lnSpc>
              <a:spcBef>
                <a:spcPts val="0"/>
              </a:spcBef>
              <a:spcAft>
                <a:spcPts val="0"/>
              </a:spcAft>
              <a:buSzPts val="2800"/>
              <a:buNone/>
              <a:defRPr sz="1400"/>
            </a:lvl6pPr>
            <a:lvl7pPr lvl="6" algn="l" rtl="0">
              <a:lnSpc>
                <a:spcPct val="100000"/>
              </a:lnSpc>
              <a:spcBef>
                <a:spcPts val="0"/>
              </a:spcBef>
              <a:spcAft>
                <a:spcPts val="0"/>
              </a:spcAft>
              <a:buSzPts val="2800"/>
              <a:buNone/>
              <a:defRPr sz="1400"/>
            </a:lvl7pPr>
            <a:lvl8pPr lvl="7" algn="l" rtl="0">
              <a:lnSpc>
                <a:spcPct val="100000"/>
              </a:lnSpc>
              <a:spcBef>
                <a:spcPts val="0"/>
              </a:spcBef>
              <a:spcAft>
                <a:spcPts val="0"/>
              </a:spcAft>
              <a:buSzPts val="2800"/>
              <a:buNone/>
              <a:defRPr sz="1400"/>
            </a:lvl8pPr>
            <a:lvl9pPr lvl="8" algn="l" rtl="0">
              <a:lnSpc>
                <a:spcPct val="100000"/>
              </a:lnSpc>
              <a:spcBef>
                <a:spcPts val="0"/>
              </a:spcBef>
              <a:spcAft>
                <a:spcPts val="0"/>
              </a:spcAft>
              <a:buSzPts val="2800"/>
              <a:buNone/>
              <a:defRPr sz="1400"/>
            </a:lvl9pPr>
          </a:lstStyle>
          <a:p>
            <a:endParaRPr/>
          </a:p>
        </p:txBody>
      </p:sp>
      <p:sp>
        <p:nvSpPr>
          <p:cNvPr id="69" name="Google Shape;69;p13"/>
          <p:cNvSpPr txBox="1">
            <a:spLocks noGrp="1"/>
          </p:cNvSpPr>
          <p:nvPr>
            <p:ph type="body" idx="1"/>
          </p:nvPr>
        </p:nvSpPr>
        <p:spPr>
          <a:xfrm>
            <a:off x="3886200" y="114300"/>
            <a:ext cx="5142300" cy="4629300"/>
          </a:xfrm>
          <a:prstGeom prst="rect">
            <a:avLst/>
          </a:prstGeom>
          <a:noFill/>
          <a:ln>
            <a:noFill/>
          </a:ln>
        </p:spPr>
        <p:txBody>
          <a:bodyPr spcFirstLastPara="1" wrap="square" lIns="91425" tIns="91425" rIns="91425" bIns="91425" anchor="ctr" anchorCtr="0">
            <a:noAutofit/>
          </a:bodyPr>
          <a:lstStyle>
            <a:lvl1pPr marL="457200" marR="0" lvl="0" indent="-361950" algn="l" rtl="0">
              <a:lnSpc>
                <a:spcPct val="100000"/>
              </a:lnSpc>
              <a:spcBef>
                <a:spcPts val="800"/>
              </a:spcBef>
              <a:spcAft>
                <a:spcPts val="0"/>
              </a:spcAft>
              <a:buClr>
                <a:srgbClr val="00274C"/>
              </a:buClr>
              <a:buSzPts val="2100"/>
              <a:buFont typeface="IBM Plex Sans"/>
              <a:buChar char="•"/>
              <a:defRPr sz="2100" i="0" u="none" strike="noStrike" cap="none">
                <a:solidFill>
                  <a:srgbClr val="00274C"/>
                </a:solidFill>
                <a:latin typeface="IBM Plex Sans"/>
                <a:ea typeface="IBM Plex Sans"/>
                <a:cs typeface="IBM Plex Sans"/>
                <a:sym typeface="IBM Plex Sans"/>
              </a:defRPr>
            </a:lvl1pPr>
            <a:lvl2pPr marL="914400" marR="0" lvl="1" indent="-342900" algn="l" rtl="0">
              <a:lnSpc>
                <a:spcPct val="100000"/>
              </a:lnSpc>
              <a:spcBef>
                <a:spcPts val="1600"/>
              </a:spcBef>
              <a:spcAft>
                <a:spcPts val="0"/>
              </a:spcAft>
              <a:buClr>
                <a:schemeClr val="dk2"/>
              </a:buClr>
              <a:buSzPts val="1800"/>
              <a:buFont typeface="IBM Plex Sans"/>
              <a:buChar char="•"/>
              <a:defRPr sz="1800" i="0" u="none" strike="noStrike" cap="none">
                <a:solidFill>
                  <a:schemeClr val="dk2"/>
                </a:solidFill>
                <a:latin typeface="IBM Plex Sans"/>
                <a:ea typeface="IBM Plex Sans"/>
                <a:cs typeface="IBM Plex Sans"/>
                <a:sym typeface="IBM Plex Sans"/>
              </a:defRPr>
            </a:lvl2pPr>
            <a:lvl3pPr marL="1371600" marR="0" lvl="2" indent="-323850" algn="l" rtl="0">
              <a:lnSpc>
                <a:spcPct val="100000"/>
              </a:lnSpc>
              <a:spcBef>
                <a:spcPts val="1600"/>
              </a:spcBef>
              <a:spcAft>
                <a:spcPts val="0"/>
              </a:spcAft>
              <a:buClr>
                <a:srgbClr val="7F7F7F"/>
              </a:buClr>
              <a:buSzPts val="1500"/>
              <a:buFont typeface="IBM Plex Sans"/>
              <a:buChar char="•"/>
              <a:defRPr sz="1500" i="0" u="none" strike="noStrike" cap="none">
                <a:solidFill>
                  <a:srgbClr val="7F7F7F"/>
                </a:solidFill>
                <a:latin typeface="IBM Plex Sans"/>
                <a:ea typeface="IBM Plex Sans"/>
                <a:cs typeface="IBM Plex Sans"/>
                <a:sym typeface="IBM Plex Sans"/>
              </a:defRPr>
            </a:lvl3pPr>
            <a:lvl4pPr marL="1828800" marR="0" lvl="3" indent="-317500" algn="l" rtl="0">
              <a:lnSpc>
                <a:spcPct val="100000"/>
              </a:lnSpc>
              <a:spcBef>
                <a:spcPts val="1600"/>
              </a:spcBef>
              <a:spcAft>
                <a:spcPts val="0"/>
              </a:spcAft>
              <a:buClr>
                <a:srgbClr val="7F7F7F"/>
              </a:buClr>
              <a:buSzPts val="1400"/>
              <a:buFont typeface="IBM Plex Sans"/>
              <a:buChar char="•"/>
              <a:defRPr sz="1400" i="0" u="none" strike="noStrike" cap="none">
                <a:solidFill>
                  <a:srgbClr val="7F7F7F"/>
                </a:solidFill>
                <a:latin typeface="IBM Plex Sans"/>
                <a:ea typeface="IBM Plex Sans"/>
                <a:cs typeface="IBM Plex Sans"/>
                <a:sym typeface="IBM Plex Sans"/>
              </a:defRPr>
            </a:lvl4pPr>
            <a:lvl5pPr marL="2286000" marR="0" lvl="4" indent="-317500" algn="l" rtl="0">
              <a:lnSpc>
                <a:spcPct val="100000"/>
              </a:lnSpc>
              <a:spcBef>
                <a:spcPts val="1600"/>
              </a:spcBef>
              <a:spcAft>
                <a:spcPts val="0"/>
              </a:spcAft>
              <a:buClr>
                <a:srgbClr val="7F7F7F"/>
              </a:buClr>
              <a:buSzPts val="1400"/>
              <a:buFont typeface="IBM Plex Sans"/>
              <a:buChar char="•"/>
              <a:defRPr sz="1400" i="0" u="none" strike="noStrike" cap="none">
                <a:solidFill>
                  <a:srgbClr val="7F7F7F"/>
                </a:solidFill>
                <a:latin typeface="IBM Plex Sans"/>
                <a:ea typeface="IBM Plex Sans"/>
                <a:cs typeface="IBM Plex Sans"/>
                <a:sym typeface="IBM Plex Sans"/>
              </a:defRPr>
            </a:lvl5pPr>
            <a:lvl6pPr marL="2743200" marR="0" lvl="5" indent="-317500" algn="l" rtl="0">
              <a:lnSpc>
                <a:spcPct val="90000"/>
              </a:lnSpc>
              <a:spcBef>
                <a:spcPts val="1600"/>
              </a:spcBef>
              <a:spcAft>
                <a:spcPts val="0"/>
              </a:spcAft>
              <a:buClr>
                <a:schemeClr val="dk1"/>
              </a:buClr>
              <a:buSzPts val="1400"/>
              <a:buFont typeface="IBM Plex Sans"/>
              <a:buChar char="•"/>
              <a:defRPr sz="1400" i="0" u="none" strike="noStrike" cap="none">
                <a:solidFill>
                  <a:schemeClr val="dk1"/>
                </a:solidFill>
                <a:latin typeface="IBM Plex Sans"/>
                <a:ea typeface="IBM Plex Sans"/>
                <a:cs typeface="IBM Plex Sans"/>
                <a:sym typeface="IBM Plex Sans"/>
              </a:defRPr>
            </a:lvl6pPr>
            <a:lvl7pPr marL="3200400" marR="0" lvl="6" indent="-317500" algn="l" rtl="0">
              <a:lnSpc>
                <a:spcPct val="90000"/>
              </a:lnSpc>
              <a:spcBef>
                <a:spcPts val="1600"/>
              </a:spcBef>
              <a:spcAft>
                <a:spcPts val="0"/>
              </a:spcAft>
              <a:buClr>
                <a:schemeClr val="dk1"/>
              </a:buClr>
              <a:buSzPts val="1400"/>
              <a:buFont typeface="IBM Plex Sans"/>
              <a:buChar char="•"/>
              <a:defRPr sz="1400" i="0" u="none" strike="noStrike" cap="none">
                <a:solidFill>
                  <a:schemeClr val="dk1"/>
                </a:solidFill>
                <a:latin typeface="IBM Plex Sans"/>
                <a:ea typeface="IBM Plex Sans"/>
                <a:cs typeface="IBM Plex Sans"/>
                <a:sym typeface="IBM Plex Sans"/>
              </a:defRPr>
            </a:lvl7pPr>
            <a:lvl8pPr marL="3657600" marR="0" lvl="7" indent="-317500" algn="l" rtl="0">
              <a:lnSpc>
                <a:spcPct val="90000"/>
              </a:lnSpc>
              <a:spcBef>
                <a:spcPts val="1600"/>
              </a:spcBef>
              <a:spcAft>
                <a:spcPts val="0"/>
              </a:spcAft>
              <a:buClr>
                <a:schemeClr val="dk1"/>
              </a:buClr>
              <a:buSzPts val="1400"/>
              <a:buFont typeface="IBM Plex Sans"/>
              <a:buChar char="•"/>
              <a:defRPr sz="1400" i="0" u="none" strike="noStrike" cap="none">
                <a:solidFill>
                  <a:schemeClr val="dk1"/>
                </a:solidFill>
                <a:latin typeface="IBM Plex Sans"/>
                <a:ea typeface="IBM Plex Sans"/>
                <a:cs typeface="IBM Plex Sans"/>
                <a:sym typeface="IBM Plex Sans"/>
              </a:defRPr>
            </a:lvl8pPr>
            <a:lvl9pPr marL="4114800" marR="0" lvl="8" indent="-317500" algn="l" rtl="0">
              <a:lnSpc>
                <a:spcPct val="90000"/>
              </a:lnSpc>
              <a:spcBef>
                <a:spcPts val="1600"/>
              </a:spcBef>
              <a:spcAft>
                <a:spcPts val="1600"/>
              </a:spcAft>
              <a:buClr>
                <a:schemeClr val="dk1"/>
              </a:buClr>
              <a:buSzPts val="1400"/>
              <a:buFont typeface="IBM Plex Sans"/>
              <a:buChar char="•"/>
              <a:defRPr sz="1400" i="0" u="none" strike="noStrike" cap="none">
                <a:solidFill>
                  <a:schemeClr val="dk1"/>
                </a:solidFill>
                <a:latin typeface="IBM Plex Sans"/>
                <a:ea typeface="IBM Plex Sans"/>
                <a:cs typeface="IBM Plex Sans"/>
                <a:sym typeface="IBM Plex Sans"/>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5  Closing Slide">
  <p:cSld name="Closing Slide">
    <p:spTree>
      <p:nvGrpSpPr>
        <p:cNvPr id="1" name="Shape 70"/>
        <p:cNvGrpSpPr/>
        <p:nvPr/>
      </p:nvGrpSpPr>
      <p:grpSpPr>
        <a:xfrm>
          <a:off x="0" y="0"/>
          <a:ext cx="0" cy="0"/>
          <a:chOff x="0" y="0"/>
          <a:chExt cx="0" cy="0"/>
        </a:xfrm>
      </p:grpSpPr>
      <p:sp>
        <p:nvSpPr>
          <p:cNvPr id="71" name="Google Shape;71;p14"/>
          <p:cNvSpPr/>
          <p:nvPr/>
        </p:nvSpPr>
        <p:spPr>
          <a:xfrm>
            <a:off x="0" y="0"/>
            <a:ext cx="4572000" cy="5143500"/>
          </a:xfrm>
          <a:prstGeom prst="rect">
            <a:avLst/>
          </a:prstGeom>
          <a:solidFill>
            <a:srgbClr val="00274C"/>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Barlow"/>
              <a:ea typeface="Barlow"/>
              <a:cs typeface="Barlow"/>
              <a:sym typeface="Barlow"/>
            </a:endParaRPr>
          </a:p>
        </p:txBody>
      </p:sp>
      <p:cxnSp>
        <p:nvCxnSpPr>
          <p:cNvPr id="72" name="Google Shape;72;p14"/>
          <p:cNvCxnSpPr/>
          <p:nvPr/>
        </p:nvCxnSpPr>
        <p:spPr>
          <a:xfrm>
            <a:off x="1" y="1657350"/>
            <a:ext cx="4572000" cy="0"/>
          </a:xfrm>
          <a:prstGeom prst="straightConnector1">
            <a:avLst/>
          </a:prstGeom>
          <a:noFill/>
          <a:ln w="9525" cap="flat" cmpd="sng">
            <a:solidFill>
              <a:srgbClr val="003D77"/>
            </a:solidFill>
            <a:prstDash val="solid"/>
            <a:miter lim="800000"/>
            <a:headEnd type="none" w="sm" len="sm"/>
            <a:tailEnd type="none" w="sm" len="sm"/>
          </a:ln>
        </p:spPr>
      </p:cxnSp>
      <p:cxnSp>
        <p:nvCxnSpPr>
          <p:cNvPr id="73" name="Google Shape;73;p14"/>
          <p:cNvCxnSpPr/>
          <p:nvPr/>
        </p:nvCxnSpPr>
        <p:spPr>
          <a:xfrm>
            <a:off x="1" y="3486150"/>
            <a:ext cx="4572000" cy="0"/>
          </a:xfrm>
          <a:prstGeom prst="straightConnector1">
            <a:avLst/>
          </a:prstGeom>
          <a:noFill/>
          <a:ln w="9525" cap="flat" cmpd="sng">
            <a:solidFill>
              <a:srgbClr val="003D77"/>
            </a:solidFill>
            <a:prstDash val="solid"/>
            <a:miter lim="800000"/>
            <a:headEnd type="none" w="sm" len="sm"/>
            <a:tailEnd type="none" w="sm" len="sm"/>
          </a:ln>
        </p:spPr>
      </p:cxnSp>
      <p:sp>
        <p:nvSpPr>
          <p:cNvPr id="74" name="Google Shape;74;p14"/>
          <p:cNvSpPr/>
          <p:nvPr/>
        </p:nvSpPr>
        <p:spPr>
          <a:xfrm>
            <a:off x="4572000" y="0"/>
            <a:ext cx="4572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Barlow"/>
              <a:ea typeface="Barlow"/>
              <a:cs typeface="Barlow"/>
              <a:sym typeface="Barlow"/>
            </a:endParaRPr>
          </a:p>
        </p:txBody>
      </p:sp>
      <p:pic>
        <p:nvPicPr>
          <p:cNvPr id="75" name="Google Shape;75;p1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714500" y="3829050"/>
            <a:ext cx="1143000" cy="714796"/>
          </a:xfrm>
          <a:prstGeom prst="rect">
            <a:avLst/>
          </a:prstGeom>
          <a:noFill/>
          <a:ln>
            <a:noFill/>
          </a:ln>
        </p:spPr>
      </p:pic>
      <p:sp>
        <p:nvSpPr>
          <p:cNvPr id="76" name="Google Shape;76;p14"/>
          <p:cNvSpPr txBox="1">
            <a:spLocks noGrp="1"/>
          </p:cNvSpPr>
          <p:nvPr>
            <p:ph type="body" idx="1"/>
          </p:nvPr>
        </p:nvSpPr>
        <p:spPr>
          <a:xfrm>
            <a:off x="4743450" y="157373"/>
            <a:ext cx="4229100" cy="4800600"/>
          </a:xfrm>
          <a:prstGeom prst="rect">
            <a:avLst/>
          </a:prstGeom>
          <a:solidFill>
            <a:schemeClr val="lt1"/>
          </a:solidFill>
          <a:ln>
            <a:noFill/>
          </a:ln>
        </p:spPr>
        <p:txBody>
          <a:bodyPr spcFirstLastPara="1" wrap="square" lIns="91425" tIns="91425" rIns="91425" bIns="91425" anchor="ctr" anchorCtr="0">
            <a:noAutofit/>
          </a:bodyPr>
          <a:lstStyle>
            <a:lvl1pPr marL="457200" marR="0" lvl="0" indent="-228600" algn="l" rtl="0">
              <a:lnSpc>
                <a:spcPct val="100000"/>
              </a:lnSpc>
              <a:spcBef>
                <a:spcPts val="0"/>
              </a:spcBef>
              <a:spcAft>
                <a:spcPts val="0"/>
              </a:spcAft>
              <a:buClr>
                <a:srgbClr val="00274C"/>
              </a:buClr>
              <a:buSzPts val="1800"/>
              <a:buFont typeface="IBM Plex Sans"/>
              <a:buNone/>
              <a:defRPr sz="1800" b="1" i="0" u="none" strike="noStrike" cap="none">
                <a:solidFill>
                  <a:srgbClr val="00274C"/>
                </a:solidFill>
                <a:latin typeface="IBM Plex Sans"/>
                <a:ea typeface="IBM Plex Sans"/>
                <a:cs typeface="IBM Plex Sans"/>
                <a:sym typeface="IBM Plex Sans"/>
              </a:defRPr>
            </a:lvl1pPr>
            <a:lvl2pPr marL="914400" marR="0" lvl="1" indent="-228600" algn="l" rtl="0">
              <a:lnSpc>
                <a:spcPct val="100000"/>
              </a:lnSpc>
              <a:spcBef>
                <a:spcPts val="0"/>
              </a:spcBef>
              <a:spcAft>
                <a:spcPts val="0"/>
              </a:spcAft>
              <a:buClr>
                <a:schemeClr val="dk1"/>
              </a:buClr>
              <a:buSzPts val="1800"/>
              <a:buFont typeface="IBM Plex Sans"/>
              <a:buNone/>
              <a:defRPr sz="1800" i="0" u="none" strike="noStrike" cap="none">
                <a:solidFill>
                  <a:schemeClr val="dk1"/>
                </a:solidFill>
                <a:latin typeface="IBM Plex Sans"/>
                <a:ea typeface="IBM Plex Sans"/>
                <a:cs typeface="IBM Plex Sans"/>
                <a:sym typeface="IBM Plex Sans"/>
              </a:defRPr>
            </a:lvl2pPr>
            <a:lvl3pPr marL="1371600" marR="0" lvl="2" indent="-323850" algn="l" rtl="0">
              <a:lnSpc>
                <a:spcPct val="90000"/>
              </a:lnSpc>
              <a:spcBef>
                <a:spcPts val="900"/>
              </a:spcBef>
              <a:spcAft>
                <a:spcPts val="0"/>
              </a:spcAft>
              <a:buClr>
                <a:srgbClr val="7F7F7F"/>
              </a:buClr>
              <a:buSzPts val="1500"/>
              <a:buFont typeface="IBM Plex Sans"/>
              <a:buChar char="•"/>
              <a:defRPr sz="1500" i="0" u="none" strike="noStrike" cap="none">
                <a:solidFill>
                  <a:srgbClr val="7F7F7F"/>
                </a:solidFill>
                <a:latin typeface="IBM Plex Sans"/>
                <a:ea typeface="IBM Plex Sans"/>
                <a:cs typeface="IBM Plex Sans"/>
                <a:sym typeface="IBM Plex Sans"/>
              </a:defRPr>
            </a:lvl3pPr>
            <a:lvl4pPr marL="1828800" marR="0" lvl="3" indent="-317500" algn="l" rtl="0">
              <a:lnSpc>
                <a:spcPct val="90000"/>
              </a:lnSpc>
              <a:spcBef>
                <a:spcPts val="1600"/>
              </a:spcBef>
              <a:spcAft>
                <a:spcPts val="0"/>
              </a:spcAft>
              <a:buClr>
                <a:srgbClr val="7F7F7F"/>
              </a:buClr>
              <a:buSzPts val="1400"/>
              <a:buFont typeface="IBM Plex Sans"/>
              <a:buChar char="•"/>
              <a:defRPr sz="1400" i="0" u="none" strike="noStrike" cap="none">
                <a:solidFill>
                  <a:srgbClr val="7F7F7F"/>
                </a:solidFill>
                <a:latin typeface="IBM Plex Sans"/>
                <a:ea typeface="IBM Plex Sans"/>
                <a:cs typeface="IBM Plex Sans"/>
                <a:sym typeface="IBM Plex Sans"/>
              </a:defRPr>
            </a:lvl4pPr>
            <a:lvl5pPr marL="2286000" marR="0" lvl="4" indent="-317500" algn="l" rtl="0">
              <a:lnSpc>
                <a:spcPct val="90000"/>
              </a:lnSpc>
              <a:spcBef>
                <a:spcPts val="1600"/>
              </a:spcBef>
              <a:spcAft>
                <a:spcPts val="0"/>
              </a:spcAft>
              <a:buClr>
                <a:srgbClr val="7F7F7F"/>
              </a:buClr>
              <a:buSzPts val="1400"/>
              <a:buFont typeface="IBM Plex Sans"/>
              <a:buChar char="•"/>
              <a:defRPr sz="1400" i="0" u="none" strike="noStrike" cap="none">
                <a:solidFill>
                  <a:srgbClr val="7F7F7F"/>
                </a:solidFill>
                <a:latin typeface="IBM Plex Sans"/>
                <a:ea typeface="IBM Plex Sans"/>
                <a:cs typeface="IBM Plex Sans"/>
                <a:sym typeface="IBM Plex Sans"/>
              </a:defRPr>
            </a:lvl5pPr>
            <a:lvl6pPr marL="2743200" marR="0" lvl="5" indent="-317500" algn="l" rtl="0">
              <a:lnSpc>
                <a:spcPct val="90000"/>
              </a:lnSpc>
              <a:spcBef>
                <a:spcPts val="1600"/>
              </a:spcBef>
              <a:spcAft>
                <a:spcPts val="0"/>
              </a:spcAft>
              <a:buClr>
                <a:schemeClr val="dk1"/>
              </a:buClr>
              <a:buSzPts val="1400"/>
              <a:buFont typeface="IBM Plex Sans"/>
              <a:buChar char="•"/>
              <a:defRPr sz="1400" i="0" u="none" strike="noStrike" cap="none">
                <a:solidFill>
                  <a:schemeClr val="dk1"/>
                </a:solidFill>
                <a:latin typeface="IBM Plex Sans"/>
                <a:ea typeface="IBM Plex Sans"/>
                <a:cs typeface="IBM Plex Sans"/>
                <a:sym typeface="IBM Plex Sans"/>
              </a:defRPr>
            </a:lvl6pPr>
            <a:lvl7pPr marL="3200400" marR="0" lvl="6" indent="-317500" algn="l" rtl="0">
              <a:lnSpc>
                <a:spcPct val="90000"/>
              </a:lnSpc>
              <a:spcBef>
                <a:spcPts val="1600"/>
              </a:spcBef>
              <a:spcAft>
                <a:spcPts val="0"/>
              </a:spcAft>
              <a:buClr>
                <a:schemeClr val="dk1"/>
              </a:buClr>
              <a:buSzPts val="1400"/>
              <a:buFont typeface="IBM Plex Sans"/>
              <a:buChar char="•"/>
              <a:defRPr sz="1400" i="0" u="none" strike="noStrike" cap="none">
                <a:solidFill>
                  <a:schemeClr val="dk1"/>
                </a:solidFill>
                <a:latin typeface="IBM Plex Sans"/>
                <a:ea typeface="IBM Plex Sans"/>
                <a:cs typeface="IBM Plex Sans"/>
                <a:sym typeface="IBM Plex Sans"/>
              </a:defRPr>
            </a:lvl7pPr>
            <a:lvl8pPr marL="3657600" marR="0" lvl="7" indent="-317500" algn="l" rtl="0">
              <a:lnSpc>
                <a:spcPct val="90000"/>
              </a:lnSpc>
              <a:spcBef>
                <a:spcPts val="1600"/>
              </a:spcBef>
              <a:spcAft>
                <a:spcPts val="0"/>
              </a:spcAft>
              <a:buClr>
                <a:schemeClr val="dk1"/>
              </a:buClr>
              <a:buSzPts val="1400"/>
              <a:buFont typeface="IBM Plex Sans"/>
              <a:buChar char="•"/>
              <a:defRPr sz="1400" i="0" u="none" strike="noStrike" cap="none">
                <a:solidFill>
                  <a:schemeClr val="dk1"/>
                </a:solidFill>
                <a:latin typeface="IBM Plex Sans"/>
                <a:ea typeface="IBM Plex Sans"/>
                <a:cs typeface="IBM Plex Sans"/>
                <a:sym typeface="IBM Plex Sans"/>
              </a:defRPr>
            </a:lvl8pPr>
            <a:lvl9pPr marL="4114800" marR="0" lvl="8" indent="-317500" algn="l" rtl="0">
              <a:lnSpc>
                <a:spcPct val="90000"/>
              </a:lnSpc>
              <a:spcBef>
                <a:spcPts val="1600"/>
              </a:spcBef>
              <a:spcAft>
                <a:spcPts val="1600"/>
              </a:spcAft>
              <a:buClr>
                <a:schemeClr val="dk1"/>
              </a:buClr>
              <a:buSzPts val="1400"/>
              <a:buFont typeface="IBM Plex Sans"/>
              <a:buChar char="•"/>
              <a:defRPr sz="1400" i="0" u="none" strike="noStrike" cap="none">
                <a:solidFill>
                  <a:schemeClr val="dk1"/>
                </a:solidFill>
                <a:latin typeface="IBM Plex Sans"/>
                <a:ea typeface="IBM Plex Sans"/>
                <a:cs typeface="IBM Plex Sans"/>
                <a:sym typeface="IBM Plex Sans"/>
              </a:defRPr>
            </a:lvl9pPr>
          </a:lstStyle>
          <a:p>
            <a:endParaRPr/>
          </a:p>
        </p:txBody>
      </p:sp>
      <p:sp>
        <p:nvSpPr>
          <p:cNvPr id="77" name="Google Shape;77;p14"/>
          <p:cNvSpPr txBox="1"/>
          <p:nvPr/>
        </p:nvSpPr>
        <p:spPr>
          <a:xfrm>
            <a:off x="114299" y="1743496"/>
            <a:ext cx="4343400" cy="16284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2700"/>
              <a:buFont typeface="Barlow"/>
              <a:buNone/>
            </a:pPr>
            <a:r>
              <a:rPr lang="en" sz="2700" b="1" i="0" u="none" strike="noStrike" cap="none">
                <a:solidFill>
                  <a:schemeClr val="lt1"/>
                </a:solidFill>
                <a:latin typeface="IBM Plex Sans"/>
                <a:ea typeface="IBM Plex Sans"/>
                <a:cs typeface="IBM Plex Sans"/>
                <a:sym typeface="IBM Plex Sans"/>
              </a:rPr>
              <a:t>THANK YOU</a:t>
            </a:r>
            <a:endParaRPr sz="1100" b="1" i="0" u="none" strike="noStrike" cap="none">
              <a:solidFill>
                <a:srgbClr val="000000"/>
              </a:solidFill>
              <a:latin typeface="IBM Plex Sans"/>
              <a:ea typeface="IBM Plex Sans"/>
              <a:cs typeface="IBM Plex Sans"/>
              <a:sym typeface="IBM Plex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1 1">
  <p:cSld name="CUSTOM_1">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0" y="1485900"/>
            <a:ext cx="9144000" cy="2057400"/>
          </a:xfrm>
          <a:prstGeom prst="rect">
            <a:avLst/>
          </a:prstGeom>
          <a:solidFill>
            <a:srgbClr val="CFC096"/>
          </a:solidFill>
          <a:ln>
            <a:noFill/>
          </a:ln>
        </p:spPr>
        <p:txBody>
          <a:bodyPr spcFirstLastPara="1" wrap="square" lIns="91425" tIns="91425" rIns="91425" bIns="91425" anchor="ctr" anchorCtr="0">
            <a:noAutofit/>
          </a:bodyPr>
          <a:lstStyle>
            <a:lvl1pPr marR="0" lvl="0" algn="ctr" rtl="0">
              <a:lnSpc>
                <a:spcPct val="120000"/>
              </a:lnSpc>
              <a:spcBef>
                <a:spcPts val="0"/>
              </a:spcBef>
              <a:spcAft>
                <a:spcPts val="0"/>
              </a:spcAft>
              <a:buSzPts val="3600"/>
              <a:buFont typeface="IBM Plex Sans"/>
              <a:buNone/>
              <a:defRPr sz="3600" i="0" u="none" strike="noStrike" cap="none">
                <a:latin typeface="IBM Plex Sans"/>
                <a:ea typeface="IBM Plex Sans"/>
                <a:cs typeface="IBM Plex Sans"/>
                <a:sym typeface="IBM Plex Sans"/>
              </a:defRPr>
            </a:lvl1pPr>
            <a:lvl2pPr lvl="1" algn="l" rtl="0">
              <a:lnSpc>
                <a:spcPct val="100000"/>
              </a:lnSpc>
              <a:spcBef>
                <a:spcPts val="0"/>
              </a:spcBef>
              <a:spcAft>
                <a:spcPts val="0"/>
              </a:spcAft>
              <a:buSzPts val="2800"/>
              <a:buNone/>
              <a:defRPr sz="1400"/>
            </a:lvl2pPr>
            <a:lvl3pPr lvl="2" algn="l" rtl="0">
              <a:lnSpc>
                <a:spcPct val="100000"/>
              </a:lnSpc>
              <a:spcBef>
                <a:spcPts val="0"/>
              </a:spcBef>
              <a:spcAft>
                <a:spcPts val="0"/>
              </a:spcAft>
              <a:buSzPts val="2800"/>
              <a:buNone/>
              <a:defRPr sz="1400"/>
            </a:lvl3pPr>
            <a:lvl4pPr lvl="3" algn="l" rtl="0">
              <a:lnSpc>
                <a:spcPct val="100000"/>
              </a:lnSpc>
              <a:spcBef>
                <a:spcPts val="0"/>
              </a:spcBef>
              <a:spcAft>
                <a:spcPts val="0"/>
              </a:spcAft>
              <a:buSzPts val="2800"/>
              <a:buNone/>
              <a:defRPr sz="1400"/>
            </a:lvl4pPr>
            <a:lvl5pPr lvl="4" algn="l" rtl="0">
              <a:lnSpc>
                <a:spcPct val="100000"/>
              </a:lnSpc>
              <a:spcBef>
                <a:spcPts val="0"/>
              </a:spcBef>
              <a:spcAft>
                <a:spcPts val="0"/>
              </a:spcAft>
              <a:buSzPts val="2800"/>
              <a:buNone/>
              <a:defRPr sz="1400"/>
            </a:lvl5pPr>
            <a:lvl6pPr lvl="5" algn="l" rtl="0">
              <a:lnSpc>
                <a:spcPct val="100000"/>
              </a:lnSpc>
              <a:spcBef>
                <a:spcPts val="0"/>
              </a:spcBef>
              <a:spcAft>
                <a:spcPts val="0"/>
              </a:spcAft>
              <a:buSzPts val="2800"/>
              <a:buNone/>
              <a:defRPr sz="1400"/>
            </a:lvl6pPr>
            <a:lvl7pPr lvl="6" algn="l" rtl="0">
              <a:lnSpc>
                <a:spcPct val="100000"/>
              </a:lnSpc>
              <a:spcBef>
                <a:spcPts val="0"/>
              </a:spcBef>
              <a:spcAft>
                <a:spcPts val="0"/>
              </a:spcAft>
              <a:buSzPts val="2800"/>
              <a:buNone/>
              <a:defRPr sz="1400"/>
            </a:lvl7pPr>
            <a:lvl8pPr lvl="7" algn="l" rtl="0">
              <a:lnSpc>
                <a:spcPct val="100000"/>
              </a:lnSpc>
              <a:spcBef>
                <a:spcPts val="0"/>
              </a:spcBef>
              <a:spcAft>
                <a:spcPts val="0"/>
              </a:spcAft>
              <a:buSzPts val="2800"/>
              <a:buNone/>
              <a:defRPr sz="1400"/>
            </a:lvl8pPr>
            <a:lvl9pPr lvl="8" algn="l" rtl="0">
              <a:lnSpc>
                <a:spcPct val="100000"/>
              </a:lnSpc>
              <a:spcBef>
                <a:spcPts val="0"/>
              </a:spcBef>
              <a:spcAft>
                <a:spcPts val="0"/>
              </a:spcAft>
              <a:buSzPts val="2800"/>
              <a:buNone/>
              <a:defRPr sz="14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8"/>
        <p:cNvGrpSpPr/>
        <p:nvPr/>
      </p:nvGrpSpPr>
      <p:grpSpPr>
        <a:xfrm>
          <a:off x="0" y="0"/>
          <a:ext cx="0" cy="0"/>
          <a:chOff x="0" y="0"/>
          <a:chExt cx="0" cy="0"/>
        </a:xfrm>
      </p:grpSpPr>
      <p:sp>
        <p:nvSpPr>
          <p:cNvPr id="89" name="Google Shape;89;p17"/>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IBM Plex Sans"/>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0" name="Google Shape;90;p1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91" name="Google Shape;91;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2" name="Google Shape;92;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3" name="Google Shape;93;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6" name="Google Shape;96;p1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7" name="Google Shape;97;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8" name="Google Shape;98;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9" name="Google Shape;99;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IBM Plex Sans"/>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2" name="Google Shape;102;p19"/>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03" name="Google Shape;103;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4" name="Google Shape;104;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5" name="Google Shape;105;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8" name="Google Shape;108;p20"/>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9" name="Google Shape;109;p20"/>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0" name="Google Shape;110;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1" name="Google Shape;111;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2" name="Google Shape;112;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5" name="Google Shape;115;p21"/>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16" name="Google Shape;116;p21"/>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7" name="Google Shape;117;p21"/>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18" name="Google Shape;118;p21"/>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9" name="Google Shape;119;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0" name="Google Shape;120;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1" name="Google Shape;121;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4" name="Google Shape;124;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5" name="Google Shape;125;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6" name="Google Shape;126;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2  Agenda 1">
  <p:cSld name="Agenda_1">
    <p:spTree>
      <p:nvGrpSpPr>
        <p:cNvPr id="1" name="Shape 14"/>
        <p:cNvGrpSpPr/>
        <p:nvPr/>
      </p:nvGrpSpPr>
      <p:grpSpPr>
        <a:xfrm>
          <a:off x="0" y="0"/>
          <a:ext cx="0" cy="0"/>
          <a:chOff x="0" y="0"/>
          <a:chExt cx="0" cy="0"/>
        </a:xfrm>
      </p:grpSpPr>
      <p:sp>
        <p:nvSpPr>
          <p:cNvPr id="15" name="Google Shape;15;p3"/>
          <p:cNvSpPr/>
          <p:nvPr/>
        </p:nvSpPr>
        <p:spPr>
          <a:xfrm>
            <a:off x="0" y="0"/>
            <a:ext cx="4572000" cy="5143500"/>
          </a:xfrm>
          <a:prstGeom prst="rect">
            <a:avLst/>
          </a:prstGeom>
          <a:solidFill>
            <a:srgbClr val="00274C"/>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Barlow"/>
              <a:ea typeface="Barlow"/>
              <a:cs typeface="Barlow"/>
              <a:sym typeface="Barlow"/>
            </a:endParaRPr>
          </a:p>
        </p:txBody>
      </p:sp>
      <p:pic>
        <p:nvPicPr>
          <p:cNvPr id="16" name="Google Shape;16;p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371601" y="1119916"/>
            <a:ext cx="1828800" cy="1838248"/>
          </a:xfrm>
          <a:prstGeom prst="rect">
            <a:avLst/>
          </a:prstGeom>
          <a:noFill/>
          <a:ln>
            <a:noFill/>
          </a:ln>
        </p:spPr>
      </p:pic>
      <p:sp>
        <p:nvSpPr>
          <p:cNvPr id="17" name="Google Shape;17;p3"/>
          <p:cNvSpPr/>
          <p:nvPr/>
        </p:nvSpPr>
        <p:spPr>
          <a:xfrm>
            <a:off x="1543050" y="1296090"/>
            <a:ext cx="1485900" cy="1485900"/>
          </a:xfrm>
          <a:prstGeom prst="ellipse">
            <a:avLst/>
          </a:prstGeom>
          <a:noFill/>
          <a:ln>
            <a:noFill/>
          </a:ln>
        </p:spPr>
        <p:txBody>
          <a:bodyPr spcFirstLastPara="1" wrap="square" lIns="0" tIns="0" rIns="0"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 name="Google Shape;18;p3"/>
          <p:cNvSpPr txBox="1">
            <a:spLocks noGrp="1"/>
          </p:cNvSpPr>
          <p:nvPr>
            <p:ph type="title"/>
          </p:nvPr>
        </p:nvSpPr>
        <p:spPr>
          <a:xfrm>
            <a:off x="914400" y="3086100"/>
            <a:ext cx="2743200" cy="994200"/>
          </a:xfrm>
          <a:prstGeom prst="rect">
            <a:avLst/>
          </a:prstGeom>
          <a:noFill/>
          <a:ln>
            <a:noFill/>
          </a:ln>
        </p:spPr>
        <p:txBody>
          <a:bodyPr spcFirstLastPara="1" wrap="square" lIns="91425" tIns="91425" rIns="91425" bIns="91425" anchor="t" anchorCtr="0">
            <a:noAutofit/>
          </a:bodyPr>
          <a:lstStyle>
            <a:lvl1pPr marR="0" lvl="0" algn="ctr" rtl="0">
              <a:lnSpc>
                <a:spcPct val="120000"/>
              </a:lnSpc>
              <a:spcBef>
                <a:spcPts val="0"/>
              </a:spcBef>
              <a:spcAft>
                <a:spcPts val="0"/>
              </a:spcAft>
              <a:buClr>
                <a:schemeClr val="lt2"/>
              </a:buClr>
              <a:buSzPts val="1500"/>
              <a:buFont typeface="IBM Plex Sans"/>
              <a:buNone/>
              <a:defRPr sz="1500" i="0" u="none" strike="noStrike" cap="none">
                <a:solidFill>
                  <a:schemeClr val="lt2"/>
                </a:solidFill>
                <a:latin typeface="IBM Plex Sans"/>
                <a:ea typeface="IBM Plex Sans"/>
                <a:cs typeface="IBM Plex Sans"/>
                <a:sym typeface="IBM Plex Sans"/>
              </a:defRPr>
            </a:lvl1pPr>
            <a:lvl2pPr lvl="1" algn="l" rtl="0">
              <a:lnSpc>
                <a:spcPct val="100000"/>
              </a:lnSpc>
              <a:spcBef>
                <a:spcPts val="0"/>
              </a:spcBef>
              <a:spcAft>
                <a:spcPts val="0"/>
              </a:spcAft>
              <a:buSzPts val="2800"/>
              <a:buNone/>
              <a:defRPr sz="1400"/>
            </a:lvl2pPr>
            <a:lvl3pPr lvl="2" algn="l" rtl="0">
              <a:lnSpc>
                <a:spcPct val="100000"/>
              </a:lnSpc>
              <a:spcBef>
                <a:spcPts val="0"/>
              </a:spcBef>
              <a:spcAft>
                <a:spcPts val="0"/>
              </a:spcAft>
              <a:buSzPts val="2800"/>
              <a:buNone/>
              <a:defRPr sz="1400"/>
            </a:lvl3pPr>
            <a:lvl4pPr lvl="3" algn="l" rtl="0">
              <a:lnSpc>
                <a:spcPct val="100000"/>
              </a:lnSpc>
              <a:spcBef>
                <a:spcPts val="0"/>
              </a:spcBef>
              <a:spcAft>
                <a:spcPts val="0"/>
              </a:spcAft>
              <a:buSzPts val="2800"/>
              <a:buNone/>
              <a:defRPr sz="1400"/>
            </a:lvl4pPr>
            <a:lvl5pPr lvl="4" algn="l" rtl="0">
              <a:lnSpc>
                <a:spcPct val="100000"/>
              </a:lnSpc>
              <a:spcBef>
                <a:spcPts val="0"/>
              </a:spcBef>
              <a:spcAft>
                <a:spcPts val="0"/>
              </a:spcAft>
              <a:buSzPts val="2800"/>
              <a:buNone/>
              <a:defRPr sz="1400"/>
            </a:lvl5pPr>
            <a:lvl6pPr lvl="5" algn="l" rtl="0">
              <a:lnSpc>
                <a:spcPct val="100000"/>
              </a:lnSpc>
              <a:spcBef>
                <a:spcPts val="0"/>
              </a:spcBef>
              <a:spcAft>
                <a:spcPts val="0"/>
              </a:spcAft>
              <a:buSzPts val="2800"/>
              <a:buNone/>
              <a:defRPr sz="1400"/>
            </a:lvl6pPr>
            <a:lvl7pPr lvl="6" algn="l" rtl="0">
              <a:lnSpc>
                <a:spcPct val="100000"/>
              </a:lnSpc>
              <a:spcBef>
                <a:spcPts val="0"/>
              </a:spcBef>
              <a:spcAft>
                <a:spcPts val="0"/>
              </a:spcAft>
              <a:buSzPts val="2800"/>
              <a:buNone/>
              <a:defRPr sz="1400"/>
            </a:lvl7pPr>
            <a:lvl8pPr lvl="7" algn="l" rtl="0">
              <a:lnSpc>
                <a:spcPct val="100000"/>
              </a:lnSpc>
              <a:spcBef>
                <a:spcPts val="0"/>
              </a:spcBef>
              <a:spcAft>
                <a:spcPts val="0"/>
              </a:spcAft>
              <a:buSzPts val="2800"/>
              <a:buNone/>
              <a:defRPr sz="1400"/>
            </a:lvl8pPr>
            <a:lvl9pPr lvl="8" algn="l" rtl="0">
              <a:lnSpc>
                <a:spcPct val="100000"/>
              </a:lnSpc>
              <a:spcBef>
                <a:spcPts val="0"/>
              </a:spcBef>
              <a:spcAft>
                <a:spcPts val="0"/>
              </a:spcAft>
              <a:buSzPts val="2800"/>
              <a:buNone/>
              <a:defRPr sz="1400"/>
            </a:lvl9pPr>
          </a:lstStyle>
          <a:p>
            <a:endParaRPr/>
          </a:p>
        </p:txBody>
      </p:sp>
      <p:sp>
        <p:nvSpPr>
          <p:cNvPr id="19" name="Google Shape;19;p3"/>
          <p:cNvSpPr txBox="1">
            <a:spLocks noGrp="1"/>
          </p:cNvSpPr>
          <p:nvPr>
            <p:ph type="body" idx="1"/>
          </p:nvPr>
        </p:nvSpPr>
        <p:spPr>
          <a:xfrm>
            <a:off x="4743449" y="171450"/>
            <a:ext cx="4229100" cy="4800600"/>
          </a:xfrm>
          <a:prstGeom prst="rect">
            <a:avLst/>
          </a:prstGeom>
          <a:noFill/>
          <a:ln>
            <a:noFill/>
          </a:ln>
        </p:spPr>
        <p:txBody>
          <a:bodyPr spcFirstLastPara="1" wrap="square" lIns="91425" tIns="91425" rIns="91425" bIns="91425" anchor="ctr" anchorCtr="0">
            <a:noAutofit/>
          </a:bodyPr>
          <a:lstStyle>
            <a:lvl1pPr marL="457200" marR="0" lvl="0" indent="-342900" algn="l" rtl="0">
              <a:lnSpc>
                <a:spcPct val="90000"/>
              </a:lnSpc>
              <a:spcBef>
                <a:spcPts val="800"/>
              </a:spcBef>
              <a:spcAft>
                <a:spcPts val="0"/>
              </a:spcAft>
              <a:buClr>
                <a:schemeClr val="dk1"/>
              </a:buClr>
              <a:buSzPts val="1800"/>
              <a:buFont typeface="IBM Plex Sans"/>
              <a:buAutoNum type="arabicPeriod"/>
              <a:defRPr sz="1800" i="0" u="none" strike="noStrike" cap="none">
                <a:solidFill>
                  <a:schemeClr val="dk1"/>
                </a:solidFill>
                <a:latin typeface="IBM Plex Sans"/>
                <a:ea typeface="IBM Plex Sans"/>
                <a:cs typeface="IBM Plex Sans"/>
                <a:sym typeface="IBM Plex Sans"/>
              </a:defRPr>
            </a:lvl1pPr>
            <a:lvl2pPr marL="914400" marR="0" lvl="1" indent="-228600" algn="l" rtl="0">
              <a:lnSpc>
                <a:spcPct val="90000"/>
              </a:lnSpc>
              <a:spcBef>
                <a:spcPts val="1600"/>
              </a:spcBef>
              <a:spcAft>
                <a:spcPts val="0"/>
              </a:spcAft>
              <a:buClr>
                <a:schemeClr val="dk2"/>
              </a:buClr>
              <a:buSzPts val="1500"/>
              <a:buFont typeface="IBM Plex Sans"/>
              <a:buNone/>
              <a:defRPr sz="1500" i="0" u="none" strike="noStrike" cap="none">
                <a:solidFill>
                  <a:schemeClr val="dk2"/>
                </a:solidFill>
                <a:latin typeface="IBM Plex Sans"/>
                <a:ea typeface="IBM Plex Sans"/>
                <a:cs typeface="IBM Plex Sans"/>
                <a:sym typeface="IBM Plex Sans"/>
              </a:defRPr>
            </a:lvl2pPr>
            <a:lvl3pPr marL="1371600" marR="0" lvl="2" indent="-323850" algn="l" rtl="0">
              <a:lnSpc>
                <a:spcPct val="90000"/>
              </a:lnSpc>
              <a:spcBef>
                <a:spcPts val="1600"/>
              </a:spcBef>
              <a:spcAft>
                <a:spcPts val="0"/>
              </a:spcAft>
              <a:buClr>
                <a:srgbClr val="7F7F7F"/>
              </a:buClr>
              <a:buSzPts val="1500"/>
              <a:buFont typeface="IBM Plex Sans"/>
              <a:buChar char="•"/>
              <a:defRPr sz="1500" i="0" u="none" strike="noStrike" cap="none">
                <a:solidFill>
                  <a:srgbClr val="7F7F7F"/>
                </a:solidFill>
                <a:latin typeface="IBM Plex Sans"/>
                <a:ea typeface="IBM Plex Sans"/>
                <a:cs typeface="IBM Plex Sans"/>
                <a:sym typeface="IBM Plex Sans"/>
              </a:defRPr>
            </a:lvl3pPr>
            <a:lvl4pPr marL="1828800" marR="0" lvl="3" indent="-317500" algn="l" rtl="0">
              <a:lnSpc>
                <a:spcPct val="90000"/>
              </a:lnSpc>
              <a:spcBef>
                <a:spcPts val="1600"/>
              </a:spcBef>
              <a:spcAft>
                <a:spcPts val="0"/>
              </a:spcAft>
              <a:buClr>
                <a:srgbClr val="7F7F7F"/>
              </a:buClr>
              <a:buSzPts val="1400"/>
              <a:buFont typeface="IBM Plex Sans"/>
              <a:buChar char="•"/>
              <a:defRPr sz="1400" i="0" u="none" strike="noStrike" cap="none">
                <a:solidFill>
                  <a:srgbClr val="7F7F7F"/>
                </a:solidFill>
                <a:latin typeface="IBM Plex Sans"/>
                <a:ea typeface="IBM Plex Sans"/>
                <a:cs typeface="IBM Plex Sans"/>
                <a:sym typeface="IBM Plex Sans"/>
              </a:defRPr>
            </a:lvl4pPr>
            <a:lvl5pPr marL="2286000" marR="0" lvl="4" indent="-317500" algn="l" rtl="0">
              <a:lnSpc>
                <a:spcPct val="90000"/>
              </a:lnSpc>
              <a:spcBef>
                <a:spcPts val="1600"/>
              </a:spcBef>
              <a:spcAft>
                <a:spcPts val="0"/>
              </a:spcAft>
              <a:buClr>
                <a:srgbClr val="7F7F7F"/>
              </a:buClr>
              <a:buSzPts val="1400"/>
              <a:buFont typeface="IBM Plex Sans"/>
              <a:buChar char="•"/>
              <a:defRPr sz="1400" i="0" u="none" strike="noStrike" cap="none">
                <a:solidFill>
                  <a:srgbClr val="7F7F7F"/>
                </a:solidFill>
                <a:latin typeface="IBM Plex Sans"/>
                <a:ea typeface="IBM Plex Sans"/>
                <a:cs typeface="IBM Plex Sans"/>
                <a:sym typeface="IBM Plex Sans"/>
              </a:defRPr>
            </a:lvl5pPr>
            <a:lvl6pPr marL="2743200" marR="0" lvl="5" indent="-317500" algn="l" rtl="0">
              <a:lnSpc>
                <a:spcPct val="90000"/>
              </a:lnSpc>
              <a:spcBef>
                <a:spcPts val="1600"/>
              </a:spcBef>
              <a:spcAft>
                <a:spcPts val="0"/>
              </a:spcAft>
              <a:buClr>
                <a:schemeClr val="dk1"/>
              </a:buClr>
              <a:buSzPts val="1400"/>
              <a:buFont typeface="IBM Plex Sans"/>
              <a:buChar char="•"/>
              <a:defRPr sz="1400" i="0" u="none" strike="noStrike" cap="none">
                <a:solidFill>
                  <a:schemeClr val="dk1"/>
                </a:solidFill>
                <a:latin typeface="IBM Plex Sans"/>
                <a:ea typeface="IBM Plex Sans"/>
                <a:cs typeface="IBM Plex Sans"/>
                <a:sym typeface="IBM Plex Sans"/>
              </a:defRPr>
            </a:lvl6pPr>
            <a:lvl7pPr marL="3200400" marR="0" lvl="6" indent="-317500" algn="l" rtl="0">
              <a:lnSpc>
                <a:spcPct val="90000"/>
              </a:lnSpc>
              <a:spcBef>
                <a:spcPts val="1600"/>
              </a:spcBef>
              <a:spcAft>
                <a:spcPts val="0"/>
              </a:spcAft>
              <a:buClr>
                <a:schemeClr val="dk1"/>
              </a:buClr>
              <a:buSzPts val="1400"/>
              <a:buFont typeface="IBM Plex Sans"/>
              <a:buChar char="•"/>
              <a:defRPr sz="1400" i="0" u="none" strike="noStrike" cap="none">
                <a:solidFill>
                  <a:schemeClr val="dk1"/>
                </a:solidFill>
                <a:latin typeface="IBM Plex Sans"/>
                <a:ea typeface="IBM Plex Sans"/>
                <a:cs typeface="IBM Plex Sans"/>
                <a:sym typeface="IBM Plex Sans"/>
              </a:defRPr>
            </a:lvl7pPr>
            <a:lvl8pPr marL="3657600" marR="0" lvl="7" indent="-317500" algn="l" rtl="0">
              <a:lnSpc>
                <a:spcPct val="90000"/>
              </a:lnSpc>
              <a:spcBef>
                <a:spcPts val="1600"/>
              </a:spcBef>
              <a:spcAft>
                <a:spcPts val="0"/>
              </a:spcAft>
              <a:buClr>
                <a:schemeClr val="dk1"/>
              </a:buClr>
              <a:buSzPts val="1400"/>
              <a:buFont typeface="IBM Plex Sans"/>
              <a:buChar char="•"/>
              <a:defRPr sz="1400" i="0" u="none" strike="noStrike" cap="none">
                <a:solidFill>
                  <a:schemeClr val="dk1"/>
                </a:solidFill>
                <a:latin typeface="IBM Plex Sans"/>
                <a:ea typeface="IBM Plex Sans"/>
                <a:cs typeface="IBM Plex Sans"/>
                <a:sym typeface="IBM Plex Sans"/>
              </a:defRPr>
            </a:lvl8pPr>
            <a:lvl9pPr marL="4114800" marR="0" lvl="8" indent="-317500" algn="l" rtl="0">
              <a:lnSpc>
                <a:spcPct val="90000"/>
              </a:lnSpc>
              <a:spcBef>
                <a:spcPts val="1600"/>
              </a:spcBef>
              <a:spcAft>
                <a:spcPts val="1600"/>
              </a:spcAft>
              <a:buClr>
                <a:schemeClr val="dk1"/>
              </a:buClr>
              <a:buSzPts val="1400"/>
              <a:buFont typeface="IBM Plex Sans"/>
              <a:buChar char="•"/>
              <a:defRPr sz="1400" i="0" u="none" strike="noStrike" cap="none">
                <a:solidFill>
                  <a:schemeClr val="dk1"/>
                </a:solidFill>
                <a:latin typeface="IBM Plex Sans"/>
                <a:ea typeface="IBM Plex Sans"/>
                <a:cs typeface="IBM Plex Sans"/>
                <a:sym typeface="IBM Plex Sans"/>
              </a:defRPr>
            </a:lvl9pPr>
          </a:lstStyle>
          <a:p>
            <a:endParaRPr/>
          </a:p>
        </p:txBody>
      </p:sp>
      <p:sp>
        <p:nvSpPr>
          <p:cNvPr id="20" name="Google Shape;20;p3"/>
          <p:cNvSpPr/>
          <p:nvPr/>
        </p:nvSpPr>
        <p:spPr>
          <a:xfrm>
            <a:off x="1543050" y="1296090"/>
            <a:ext cx="1485900" cy="1485900"/>
          </a:xfrm>
          <a:prstGeom prst="ellipse">
            <a:avLst/>
          </a:prstGeom>
          <a:noFill/>
          <a:ln>
            <a:noFill/>
          </a:ln>
        </p:spPr>
        <p:txBody>
          <a:bodyPr spcFirstLastPara="1" wrap="square" lIns="0" tIns="0" rIns="0"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FFFFFF"/>
                </a:solidFill>
                <a:latin typeface="IBM Plex Sans"/>
                <a:ea typeface="IBM Plex Sans"/>
                <a:cs typeface="IBM Plex Sans"/>
                <a:sym typeface="IBM Plex Sans"/>
              </a:rPr>
              <a:t>AGENDA</a:t>
            </a:r>
            <a:endParaRPr sz="1100" b="1" i="0" u="none" strike="noStrike" cap="none">
              <a:solidFill>
                <a:srgbClr val="000000"/>
              </a:solidFill>
              <a:latin typeface="IBM Plex Sans"/>
              <a:ea typeface="IBM Plex Sans"/>
              <a:cs typeface="IBM Plex Sans"/>
              <a:sym typeface="IBM Plex San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7"/>
        <p:cNvGrpSpPr/>
        <p:nvPr/>
      </p:nvGrpSpPr>
      <p:grpSpPr>
        <a:xfrm>
          <a:off x="0" y="0"/>
          <a:ext cx="0" cy="0"/>
          <a:chOff x="0" y="0"/>
          <a:chExt cx="0" cy="0"/>
        </a:xfrm>
      </p:grpSpPr>
      <p:sp>
        <p:nvSpPr>
          <p:cNvPr id="128" name="Google Shape;128;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9" name="Google Shape;129;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0" name="Google Shape;130;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IBM Plex Sans"/>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3" name="Google Shape;133;p24"/>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34" name="Google Shape;134;p24"/>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35" name="Google Shape;135;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6" name="Google Shape;136;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7" name="Google Shape;137;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IBM Plex Sans"/>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0" name="Google Shape;140;p25"/>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41" name="Google Shape;141;p25"/>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42" name="Google Shape;142;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3" name="Google Shape;143;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4" name="Google Shape;144;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5"/>
        <p:cNvGrpSpPr/>
        <p:nvPr/>
      </p:nvGrpSpPr>
      <p:grpSpPr>
        <a:xfrm>
          <a:off x="0" y="0"/>
          <a:ext cx="0" cy="0"/>
          <a:chOff x="0" y="0"/>
          <a:chExt cx="0" cy="0"/>
        </a:xfrm>
      </p:grpSpPr>
      <p:sp>
        <p:nvSpPr>
          <p:cNvPr id="146" name="Google Shape;146;p2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7" name="Google Shape;147;p26"/>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8" name="Google Shape;148;p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9" name="Google Shape;149;p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0" name="Google Shape;150;p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3" name="Google Shape;153;p27"/>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4" name="Google Shape;154;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5" name="Google Shape;155;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6" name="Google Shape;156;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1">
  <p:cSld name="CUSTOM_1">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0" y="1485900"/>
            <a:ext cx="9144000" cy="2057400"/>
          </a:xfrm>
          <a:prstGeom prst="rect">
            <a:avLst/>
          </a:prstGeom>
          <a:solidFill>
            <a:srgbClr val="CFC096"/>
          </a:solidFill>
          <a:ln>
            <a:noFill/>
          </a:ln>
        </p:spPr>
        <p:txBody>
          <a:bodyPr spcFirstLastPara="1" wrap="square" lIns="91425" tIns="91425" rIns="91425" bIns="91425" anchor="ctr" anchorCtr="0">
            <a:noAutofit/>
          </a:bodyPr>
          <a:lstStyle>
            <a:lvl1pPr marR="0" lvl="0" algn="ctr" rtl="0">
              <a:lnSpc>
                <a:spcPct val="120000"/>
              </a:lnSpc>
              <a:spcBef>
                <a:spcPts val="0"/>
              </a:spcBef>
              <a:spcAft>
                <a:spcPts val="0"/>
              </a:spcAft>
              <a:buSzPts val="3600"/>
              <a:buFont typeface="IBM Plex Sans"/>
              <a:buNone/>
              <a:defRPr sz="3600" i="0" u="none" strike="noStrike" cap="none">
                <a:latin typeface="IBM Plex Sans"/>
                <a:ea typeface="IBM Plex Sans"/>
                <a:cs typeface="IBM Plex Sans"/>
                <a:sym typeface="IBM Plex Sans"/>
              </a:defRPr>
            </a:lvl1pPr>
            <a:lvl2pPr lvl="1" algn="l" rtl="0">
              <a:lnSpc>
                <a:spcPct val="100000"/>
              </a:lnSpc>
              <a:spcBef>
                <a:spcPts val="0"/>
              </a:spcBef>
              <a:spcAft>
                <a:spcPts val="0"/>
              </a:spcAft>
              <a:buSzPts val="2800"/>
              <a:buNone/>
              <a:defRPr sz="1400"/>
            </a:lvl2pPr>
            <a:lvl3pPr lvl="2" algn="l" rtl="0">
              <a:lnSpc>
                <a:spcPct val="100000"/>
              </a:lnSpc>
              <a:spcBef>
                <a:spcPts val="0"/>
              </a:spcBef>
              <a:spcAft>
                <a:spcPts val="0"/>
              </a:spcAft>
              <a:buSzPts val="2800"/>
              <a:buNone/>
              <a:defRPr sz="1400"/>
            </a:lvl3pPr>
            <a:lvl4pPr lvl="3" algn="l" rtl="0">
              <a:lnSpc>
                <a:spcPct val="100000"/>
              </a:lnSpc>
              <a:spcBef>
                <a:spcPts val="0"/>
              </a:spcBef>
              <a:spcAft>
                <a:spcPts val="0"/>
              </a:spcAft>
              <a:buSzPts val="2800"/>
              <a:buNone/>
              <a:defRPr sz="1400"/>
            </a:lvl4pPr>
            <a:lvl5pPr lvl="4" algn="l" rtl="0">
              <a:lnSpc>
                <a:spcPct val="100000"/>
              </a:lnSpc>
              <a:spcBef>
                <a:spcPts val="0"/>
              </a:spcBef>
              <a:spcAft>
                <a:spcPts val="0"/>
              </a:spcAft>
              <a:buSzPts val="2800"/>
              <a:buNone/>
              <a:defRPr sz="1400"/>
            </a:lvl5pPr>
            <a:lvl6pPr lvl="5" algn="l" rtl="0">
              <a:lnSpc>
                <a:spcPct val="100000"/>
              </a:lnSpc>
              <a:spcBef>
                <a:spcPts val="0"/>
              </a:spcBef>
              <a:spcAft>
                <a:spcPts val="0"/>
              </a:spcAft>
              <a:buSzPts val="2800"/>
              <a:buNone/>
              <a:defRPr sz="1400"/>
            </a:lvl6pPr>
            <a:lvl7pPr lvl="6" algn="l" rtl="0">
              <a:lnSpc>
                <a:spcPct val="100000"/>
              </a:lnSpc>
              <a:spcBef>
                <a:spcPts val="0"/>
              </a:spcBef>
              <a:spcAft>
                <a:spcPts val="0"/>
              </a:spcAft>
              <a:buSzPts val="2800"/>
              <a:buNone/>
              <a:defRPr sz="1400"/>
            </a:lvl7pPr>
            <a:lvl8pPr lvl="7" algn="l" rtl="0">
              <a:lnSpc>
                <a:spcPct val="100000"/>
              </a:lnSpc>
              <a:spcBef>
                <a:spcPts val="0"/>
              </a:spcBef>
              <a:spcAft>
                <a:spcPts val="0"/>
              </a:spcAft>
              <a:buSzPts val="2800"/>
              <a:buNone/>
              <a:defRPr sz="1400"/>
            </a:lvl8pPr>
            <a:lvl9pPr lvl="8" algn="l" rtl="0">
              <a:lnSpc>
                <a:spcPct val="100000"/>
              </a:lnSpc>
              <a:spcBef>
                <a:spcPts val="0"/>
              </a:spcBef>
              <a:spcAft>
                <a:spcPts val="0"/>
              </a:spcAft>
              <a:buSzPts val="2800"/>
              <a:buNone/>
              <a:defRPr sz="1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1-5  Closing Slide">
  <p:cSld name="Closing Slide">
    <p:spTree>
      <p:nvGrpSpPr>
        <p:cNvPr id="1" name="Shape 23"/>
        <p:cNvGrpSpPr/>
        <p:nvPr/>
      </p:nvGrpSpPr>
      <p:grpSpPr>
        <a:xfrm>
          <a:off x="0" y="0"/>
          <a:ext cx="0" cy="0"/>
          <a:chOff x="0" y="0"/>
          <a:chExt cx="0" cy="0"/>
        </a:xfrm>
      </p:grpSpPr>
      <p:sp>
        <p:nvSpPr>
          <p:cNvPr id="24" name="Google Shape;24;p5"/>
          <p:cNvSpPr/>
          <p:nvPr/>
        </p:nvSpPr>
        <p:spPr>
          <a:xfrm>
            <a:off x="0" y="0"/>
            <a:ext cx="4572000" cy="5143500"/>
          </a:xfrm>
          <a:prstGeom prst="rect">
            <a:avLst/>
          </a:prstGeom>
          <a:solidFill>
            <a:srgbClr val="00274C"/>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Barlow"/>
              <a:ea typeface="Barlow"/>
              <a:cs typeface="Barlow"/>
              <a:sym typeface="Barlow"/>
            </a:endParaRPr>
          </a:p>
        </p:txBody>
      </p:sp>
      <p:cxnSp>
        <p:nvCxnSpPr>
          <p:cNvPr id="25" name="Google Shape;25;p5"/>
          <p:cNvCxnSpPr/>
          <p:nvPr/>
        </p:nvCxnSpPr>
        <p:spPr>
          <a:xfrm>
            <a:off x="1" y="1657350"/>
            <a:ext cx="4572000" cy="0"/>
          </a:xfrm>
          <a:prstGeom prst="straightConnector1">
            <a:avLst/>
          </a:prstGeom>
          <a:noFill/>
          <a:ln w="9525" cap="flat" cmpd="sng">
            <a:solidFill>
              <a:srgbClr val="003D77"/>
            </a:solidFill>
            <a:prstDash val="solid"/>
            <a:miter lim="800000"/>
            <a:headEnd type="none" w="sm" len="sm"/>
            <a:tailEnd type="none" w="sm" len="sm"/>
          </a:ln>
        </p:spPr>
      </p:cxnSp>
      <p:cxnSp>
        <p:nvCxnSpPr>
          <p:cNvPr id="26" name="Google Shape;26;p5"/>
          <p:cNvCxnSpPr/>
          <p:nvPr/>
        </p:nvCxnSpPr>
        <p:spPr>
          <a:xfrm>
            <a:off x="1" y="3486150"/>
            <a:ext cx="4572000" cy="0"/>
          </a:xfrm>
          <a:prstGeom prst="straightConnector1">
            <a:avLst/>
          </a:prstGeom>
          <a:noFill/>
          <a:ln w="9525" cap="flat" cmpd="sng">
            <a:solidFill>
              <a:srgbClr val="003D77"/>
            </a:solidFill>
            <a:prstDash val="solid"/>
            <a:miter lim="800000"/>
            <a:headEnd type="none" w="sm" len="sm"/>
            <a:tailEnd type="none" w="sm" len="sm"/>
          </a:ln>
        </p:spPr>
      </p:cxnSp>
      <p:sp>
        <p:nvSpPr>
          <p:cNvPr id="27" name="Google Shape;27;p5"/>
          <p:cNvSpPr/>
          <p:nvPr/>
        </p:nvSpPr>
        <p:spPr>
          <a:xfrm>
            <a:off x="4572000" y="0"/>
            <a:ext cx="4572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Barlow"/>
              <a:ea typeface="Barlow"/>
              <a:cs typeface="Barlow"/>
              <a:sym typeface="Barlow"/>
            </a:endParaRPr>
          </a:p>
        </p:txBody>
      </p:sp>
      <p:pic>
        <p:nvPicPr>
          <p:cNvPr id="28" name="Google Shape;28;p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714500" y="3829050"/>
            <a:ext cx="1143000" cy="714796"/>
          </a:xfrm>
          <a:prstGeom prst="rect">
            <a:avLst/>
          </a:prstGeom>
          <a:noFill/>
          <a:ln>
            <a:noFill/>
          </a:ln>
        </p:spPr>
      </p:pic>
      <p:sp>
        <p:nvSpPr>
          <p:cNvPr id="29" name="Google Shape;29;p5"/>
          <p:cNvSpPr txBox="1">
            <a:spLocks noGrp="1"/>
          </p:cNvSpPr>
          <p:nvPr>
            <p:ph type="body" idx="1"/>
          </p:nvPr>
        </p:nvSpPr>
        <p:spPr>
          <a:xfrm>
            <a:off x="4743450" y="157373"/>
            <a:ext cx="4229100" cy="4800600"/>
          </a:xfrm>
          <a:prstGeom prst="rect">
            <a:avLst/>
          </a:prstGeom>
          <a:solidFill>
            <a:schemeClr val="lt1"/>
          </a:solidFill>
          <a:ln>
            <a:noFill/>
          </a:ln>
        </p:spPr>
        <p:txBody>
          <a:bodyPr spcFirstLastPara="1" wrap="square" lIns="91425" tIns="91425" rIns="91425" bIns="91425" anchor="ctr" anchorCtr="0">
            <a:noAutofit/>
          </a:bodyPr>
          <a:lstStyle>
            <a:lvl1pPr marL="457200" marR="0" lvl="0" indent="-228600" algn="l" rtl="0">
              <a:lnSpc>
                <a:spcPct val="100000"/>
              </a:lnSpc>
              <a:spcBef>
                <a:spcPts val="0"/>
              </a:spcBef>
              <a:spcAft>
                <a:spcPts val="0"/>
              </a:spcAft>
              <a:buClr>
                <a:srgbClr val="00274C"/>
              </a:buClr>
              <a:buSzPts val="1800"/>
              <a:buFont typeface="IBM Plex Sans"/>
              <a:buNone/>
              <a:defRPr sz="1800" b="1" i="0" u="none" strike="noStrike" cap="none">
                <a:solidFill>
                  <a:srgbClr val="00274C"/>
                </a:solidFill>
                <a:latin typeface="IBM Plex Sans"/>
                <a:ea typeface="IBM Plex Sans"/>
                <a:cs typeface="IBM Plex Sans"/>
                <a:sym typeface="IBM Plex Sans"/>
              </a:defRPr>
            </a:lvl1pPr>
            <a:lvl2pPr marL="914400" marR="0" lvl="1" indent="-228600" algn="l" rtl="0">
              <a:lnSpc>
                <a:spcPct val="100000"/>
              </a:lnSpc>
              <a:spcBef>
                <a:spcPts val="0"/>
              </a:spcBef>
              <a:spcAft>
                <a:spcPts val="0"/>
              </a:spcAft>
              <a:buClr>
                <a:schemeClr val="dk1"/>
              </a:buClr>
              <a:buSzPts val="1800"/>
              <a:buFont typeface="IBM Plex Sans"/>
              <a:buNone/>
              <a:defRPr sz="1800" i="0" u="none" strike="noStrike" cap="none">
                <a:solidFill>
                  <a:schemeClr val="dk1"/>
                </a:solidFill>
                <a:latin typeface="IBM Plex Sans"/>
                <a:ea typeface="IBM Plex Sans"/>
                <a:cs typeface="IBM Plex Sans"/>
                <a:sym typeface="IBM Plex Sans"/>
              </a:defRPr>
            </a:lvl2pPr>
            <a:lvl3pPr marL="1371600" marR="0" lvl="2" indent="-323850" algn="l" rtl="0">
              <a:lnSpc>
                <a:spcPct val="90000"/>
              </a:lnSpc>
              <a:spcBef>
                <a:spcPts val="900"/>
              </a:spcBef>
              <a:spcAft>
                <a:spcPts val="0"/>
              </a:spcAft>
              <a:buClr>
                <a:srgbClr val="7F7F7F"/>
              </a:buClr>
              <a:buSzPts val="1500"/>
              <a:buFont typeface="IBM Plex Sans"/>
              <a:buChar char="•"/>
              <a:defRPr sz="1500" i="0" u="none" strike="noStrike" cap="none">
                <a:solidFill>
                  <a:srgbClr val="7F7F7F"/>
                </a:solidFill>
                <a:latin typeface="IBM Plex Sans"/>
                <a:ea typeface="IBM Plex Sans"/>
                <a:cs typeface="IBM Plex Sans"/>
                <a:sym typeface="IBM Plex Sans"/>
              </a:defRPr>
            </a:lvl3pPr>
            <a:lvl4pPr marL="1828800" marR="0" lvl="3" indent="-317500" algn="l" rtl="0">
              <a:lnSpc>
                <a:spcPct val="90000"/>
              </a:lnSpc>
              <a:spcBef>
                <a:spcPts val="1600"/>
              </a:spcBef>
              <a:spcAft>
                <a:spcPts val="0"/>
              </a:spcAft>
              <a:buClr>
                <a:srgbClr val="7F7F7F"/>
              </a:buClr>
              <a:buSzPts val="1400"/>
              <a:buFont typeface="IBM Plex Sans"/>
              <a:buChar char="•"/>
              <a:defRPr sz="1400" i="0" u="none" strike="noStrike" cap="none">
                <a:solidFill>
                  <a:srgbClr val="7F7F7F"/>
                </a:solidFill>
                <a:latin typeface="IBM Plex Sans"/>
                <a:ea typeface="IBM Plex Sans"/>
                <a:cs typeface="IBM Plex Sans"/>
                <a:sym typeface="IBM Plex Sans"/>
              </a:defRPr>
            </a:lvl4pPr>
            <a:lvl5pPr marL="2286000" marR="0" lvl="4" indent="-317500" algn="l" rtl="0">
              <a:lnSpc>
                <a:spcPct val="90000"/>
              </a:lnSpc>
              <a:spcBef>
                <a:spcPts val="1600"/>
              </a:spcBef>
              <a:spcAft>
                <a:spcPts val="0"/>
              </a:spcAft>
              <a:buClr>
                <a:srgbClr val="7F7F7F"/>
              </a:buClr>
              <a:buSzPts val="1400"/>
              <a:buFont typeface="IBM Plex Sans"/>
              <a:buChar char="•"/>
              <a:defRPr sz="1400" i="0" u="none" strike="noStrike" cap="none">
                <a:solidFill>
                  <a:srgbClr val="7F7F7F"/>
                </a:solidFill>
                <a:latin typeface="IBM Plex Sans"/>
                <a:ea typeface="IBM Plex Sans"/>
                <a:cs typeface="IBM Plex Sans"/>
                <a:sym typeface="IBM Plex Sans"/>
              </a:defRPr>
            </a:lvl5pPr>
            <a:lvl6pPr marL="2743200" marR="0" lvl="5" indent="-317500" algn="l" rtl="0">
              <a:lnSpc>
                <a:spcPct val="90000"/>
              </a:lnSpc>
              <a:spcBef>
                <a:spcPts val="1600"/>
              </a:spcBef>
              <a:spcAft>
                <a:spcPts val="0"/>
              </a:spcAft>
              <a:buClr>
                <a:schemeClr val="dk1"/>
              </a:buClr>
              <a:buSzPts val="1400"/>
              <a:buFont typeface="IBM Plex Sans"/>
              <a:buChar char="•"/>
              <a:defRPr sz="1400" i="0" u="none" strike="noStrike" cap="none">
                <a:solidFill>
                  <a:schemeClr val="dk1"/>
                </a:solidFill>
                <a:latin typeface="IBM Plex Sans"/>
                <a:ea typeface="IBM Plex Sans"/>
                <a:cs typeface="IBM Plex Sans"/>
                <a:sym typeface="IBM Plex Sans"/>
              </a:defRPr>
            </a:lvl6pPr>
            <a:lvl7pPr marL="3200400" marR="0" lvl="6" indent="-317500" algn="l" rtl="0">
              <a:lnSpc>
                <a:spcPct val="90000"/>
              </a:lnSpc>
              <a:spcBef>
                <a:spcPts val="1600"/>
              </a:spcBef>
              <a:spcAft>
                <a:spcPts val="0"/>
              </a:spcAft>
              <a:buClr>
                <a:schemeClr val="dk1"/>
              </a:buClr>
              <a:buSzPts val="1400"/>
              <a:buFont typeface="IBM Plex Sans"/>
              <a:buChar char="•"/>
              <a:defRPr sz="1400" i="0" u="none" strike="noStrike" cap="none">
                <a:solidFill>
                  <a:schemeClr val="dk1"/>
                </a:solidFill>
                <a:latin typeface="IBM Plex Sans"/>
                <a:ea typeface="IBM Plex Sans"/>
                <a:cs typeface="IBM Plex Sans"/>
                <a:sym typeface="IBM Plex Sans"/>
              </a:defRPr>
            </a:lvl7pPr>
            <a:lvl8pPr marL="3657600" marR="0" lvl="7" indent="-317500" algn="l" rtl="0">
              <a:lnSpc>
                <a:spcPct val="90000"/>
              </a:lnSpc>
              <a:spcBef>
                <a:spcPts val="1600"/>
              </a:spcBef>
              <a:spcAft>
                <a:spcPts val="0"/>
              </a:spcAft>
              <a:buClr>
                <a:schemeClr val="dk1"/>
              </a:buClr>
              <a:buSzPts val="1400"/>
              <a:buFont typeface="IBM Plex Sans"/>
              <a:buChar char="•"/>
              <a:defRPr sz="1400" i="0" u="none" strike="noStrike" cap="none">
                <a:solidFill>
                  <a:schemeClr val="dk1"/>
                </a:solidFill>
                <a:latin typeface="IBM Plex Sans"/>
                <a:ea typeface="IBM Plex Sans"/>
                <a:cs typeface="IBM Plex Sans"/>
                <a:sym typeface="IBM Plex Sans"/>
              </a:defRPr>
            </a:lvl8pPr>
            <a:lvl9pPr marL="4114800" marR="0" lvl="8" indent="-317500" algn="l" rtl="0">
              <a:lnSpc>
                <a:spcPct val="90000"/>
              </a:lnSpc>
              <a:spcBef>
                <a:spcPts val="1600"/>
              </a:spcBef>
              <a:spcAft>
                <a:spcPts val="1600"/>
              </a:spcAft>
              <a:buClr>
                <a:schemeClr val="dk1"/>
              </a:buClr>
              <a:buSzPts val="1400"/>
              <a:buFont typeface="IBM Plex Sans"/>
              <a:buChar char="•"/>
              <a:defRPr sz="1400" i="0" u="none" strike="noStrike" cap="none">
                <a:solidFill>
                  <a:schemeClr val="dk1"/>
                </a:solidFill>
                <a:latin typeface="IBM Plex Sans"/>
                <a:ea typeface="IBM Plex Sans"/>
                <a:cs typeface="IBM Plex Sans"/>
                <a:sym typeface="IBM Plex Sans"/>
              </a:defRPr>
            </a:lvl9pPr>
          </a:lstStyle>
          <a:p>
            <a:endParaRPr/>
          </a:p>
        </p:txBody>
      </p:sp>
      <p:sp>
        <p:nvSpPr>
          <p:cNvPr id="30" name="Google Shape;30;p5"/>
          <p:cNvSpPr txBox="1"/>
          <p:nvPr/>
        </p:nvSpPr>
        <p:spPr>
          <a:xfrm>
            <a:off x="114299" y="1743496"/>
            <a:ext cx="4343400" cy="16284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2700"/>
              <a:buFont typeface="Barlow"/>
              <a:buNone/>
            </a:pPr>
            <a:r>
              <a:rPr lang="en" sz="2700" b="1" i="0" u="none" strike="noStrike" cap="none">
                <a:solidFill>
                  <a:schemeClr val="lt1"/>
                </a:solidFill>
                <a:latin typeface="IBM Plex Sans"/>
                <a:ea typeface="IBM Plex Sans"/>
                <a:cs typeface="IBM Plex Sans"/>
                <a:sym typeface="IBM Plex Sans"/>
              </a:rPr>
              <a:t>THANK YOU</a:t>
            </a:r>
            <a:endParaRPr sz="1100" b="1" i="0" u="none" strike="noStrike" cap="none">
              <a:solidFill>
                <a:srgbClr val="000000"/>
              </a:solidFill>
              <a:latin typeface="IBM Plex Sans"/>
              <a:ea typeface="IBM Plex Sans"/>
              <a:cs typeface="IBM Plex Sans"/>
              <a:sym typeface="IBM Plex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
        <p:cNvGrpSpPr/>
        <p:nvPr/>
      </p:nvGrpSpPr>
      <p:grpSpPr>
        <a:xfrm>
          <a:off x="0" y="0"/>
          <a:ext cx="0" cy="0"/>
          <a:chOff x="0" y="0"/>
          <a:chExt cx="0" cy="0"/>
        </a:xfrm>
      </p:grpSpPr>
      <p:sp>
        <p:nvSpPr>
          <p:cNvPr id="32" name="Google Shape;32;p6"/>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 name="Google Shape;33;p6"/>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1600"/>
              </a:spcAft>
              <a:buClr>
                <a:schemeClr val="dk1"/>
              </a:buClr>
              <a:buSzPts val="1200"/>
              <a:buNone/>
              <a:defRPr sz="1200"/>
            </a:lvl9pPr>
          </a:lstStyle>
          <a:p>
            <a:endParaRPr/>
          </a:p>
        </p:txBody>
      </p:sp>
      <p:sp>
        <p:nvSpPr>
          <p:cNvPr id="34" name="Google Shape;34;p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 name="Google Shape;35;p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 name="Google Shape;36;p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 name="Google Shape;39;p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1600"/>
              </a:spcAft>
              <a:buClr>
                <a:schemeClr val="dk1"/>
              </a:buClr>
              <a:buSzPts val="1400"/>
              <a:buChar char="■"/>
              <a:defRPr/>
            </a:lvl9pPr>
          </a:lstStyle>
          <a:p>
            <a:endParaRPr/>
          </a:p>
        </p:txBody>
      </p:sp>
      <p:sp>
        <p:nvSpPr>
          <p:cNvPr id="40" name="Google Shape;40;p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 name="Google Shape;41;p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2" name="Google Shape;42;p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1-1  Title Slide">
  <p:cSld name="Title Slide">
    <p:spTree>
      <p:nvGrpSpPr>
        <p:cNvPr id="1" name="Shape 47"/>
        <p:cNvGrpSpPr/>
        <p:nvPr/>
      </p:nvGrpSpPr>
      <p:grpSpPr>
        <a:xfrm>
          <a:off x="0" y="0"/>
          <a:ext cx="0" cy="0"/>
          <a:chOff x="0" y="0"/>
          <a:chExt cx="0" cy="0"/>
        </a:xfrm>
      </p:grpSpPr>
      <p:sp>
        <p:nvSpPr>
          <p:cNvPr id="48" name="Google Shape;48;p9"/>
          <p:cNvSpPr/>
          <p:nvPr/>
        </p:nvSpPr>
        <p:spPr>
          <a:xfrm>
            <a:off x="-1" y="0"/>
            <a:ext cx="9144000" cy="25719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lnSpc>
                <a:spcPct val="150000"/>
              </a:lnSpc>
              <a:spcBef>
                <a:spcPts val="0"/>
              </a:spcBef>
              <a:spcAft>
                <a:spcPts val="0"/>
              </a:spcAft>
              <a:buClr>
                <a:srgbClr val="000000"/>
              </a:buClr>
              <a:buSzPts val="1500"/>
              <a:buFont typeface="Arial"/>
              <a:buNone/>
            </a:pPr>
            <a:endParaRPr sz="1500" b="0" i="0" u="none" strike="noStrike" cap="none">
              <a:solidFill>
                <a:srgbClr val="FFCB05"/>
              </a:solidFill>
              <a:latin typeface="Roboto"/>
              <a:ea typeface="Roboto"/>
              <a:cs typeface="Roboto"/>
              <a:sym typeface="Roboto"/>
            </a:endParaRPr>
          </a:p>
        </p:txBody>
      </p:sp>
      <p:pic>
        <p:nvPicPr>
          <p:cNvPr id="49" name="Google Shape;49;p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977639" y="3371850"/>
            <a:ext cx="1188721" cy="742950"/>
          </a:xfrm>
          <a:prstGeom prst="rect">
            <a:avLst/>
          </a:prstGeom>
          <a:noFill/>
          <a:ln>
            <a:noFill/>
          </a:ln>
        </p:spPr>
      </p:pic>
      <p:sp>
        <p:nvSpPr>
          <p:cNvPr id="50" name="Google Shape;50;p9"/>
          <p:cNvSpPr txBox="1">
            <a:spLocks noGrp="1"/>
          </p:cNvSpPr>
          <p:nvPr>
            <p:ph type="body" idx="1"/>
          </p:nvPr>
        </p:nvSpPr>
        <p:spPr>
          <a:xfrm>
            <a:off x="1857375" y="1659185"/>
            <a:ext cx="5429100" cy="7428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00000"/>
              </a:lnSpc>
              <a:spcBef>
                <a:spcPts val="0"/>
              </a:spcBef>
              <a:spcAft>
                <a:spcPts val="0"/>
              </a:spcAft>
              <a:buClr>
                <a:schemeClr val="lt2"/>
              </a:buClr>
              <a:buSzPts val="1800"/>
              <a:buFont typeface="IBM Plex Sans"/>
              <a:buNone/>
              <a:defRPr sz="1800" i="0" u="none" strike="noStrike" cap="none">
                <a:solidFill>
                  <a:schemeClr val="lt2"/>
                </a:solidFill>
                <a:latin typeface="IBM Plex Sans"/>
                <a:ea typeface="IBM Plex Sans"/>
                <a:cs typeface="IBM Plex Sans"/>
                <a:sym typeface="IBM Plex Sans"/>
              </a:defRPr>
            </a:lvl1pPr>
            <a:lvl2pPr marL="914400" marR="0" lvl="1" indent="-228600" algn="l" rtl="0">
              <a:lnSpc>
                <a:spcPct val="90000"/>
              </a:lnSpc>
              <a:spcBef>
                <a:spcPts val="1600"/>
              </a:spcBef>
              <a:spcAft>
                <a:spcPts val="0"/>
              </a:spcAft>
              <a:buClr>
                <a:srgbClr val="666666"/>
              </a:buClr>
              <a:buSzPts val="1800"/>
              <a:buFont typeface="IBM Plex Sans"/>
              <a:buNone/>
              <a:defRPr sz="1800" i="0" u="none" strike="noStrike" cap="none">
                <a:solidFill>
                  <a:srgbClr val="666666"/>
                </a:solidFill>
                <a:latin typeface="IBM Plex Sans"/>
                <a:ea typeface="IBM Plex Sans"/>
                <a:cs typeface="IBM Plex Sans"/>
                <a:sym typeface="IBM Plex Sans"/>
              </a:defRPr>
            </a:lvl2pPr>
            <a:lvl3pPr marL="1371600" marR="0" lvl="2" indent="-228600" algn="l" rtl="0">
              <a:lnSpc>
                <a:spcPct val="90000"/>
              </a:lnSpc>
              <a:spcBef>
                <a:spcPts val="1600"/>
              </a:spcBef>
              <a:spcAft>
                <a:spcPts val="0"/>
              </a:spcAft>
              <a:buClr>
                <a:srgbClr val="7F7F7F"/>
              </a:buClr>
              <a:buSzPts val="1500"/>
              <a:buFont typeface="IBM Plex Sans"/>
              <a:buNone/>
              <a:defRPr sz="1500" i="0" u="none" strike="noStrike" cap="none">
                <a:solidFill>
                  <a:srgbClr val="7F7F7F"/>
                </a:solidFill>
                <a:latin typeface="IBM Plex Sans"/>
                <a:ea typeface="IBM Plex Sans"/>
                <a:cs typeface="IBM Plex Sans"/>
                <a:sym typeface="IBM Plex Sans"/>
              </a:defRPr>
            </a:lvl3pPr>
            <a:lvl4pPr marL="1828800" marR="0" lvl="3" indent="-228600" algn="l" rtl="0">
              <a:lnSpc>
                <a:spcPct val="90000"/>
              </a:lnSpc>
              <a:spcBef>
                <a:spcPts val="1600"/>
              </a:spcBef>
              <a:spcAft>
                <a:spcPts val="0"/>
              </a:spcAft>
              <a:buClr>
                <a:srgbClr val="7F7F7F"/>
              </a:buClr>
              <a:buSzPts val="1400"/>
              <a:buFont typeface="IBM Plex Sans"/>
              <a:buNone/>
              <a:defRPr sz="1400" i="0" u="none" strike="noStrike" cap="none">
                <a:solidFill>
                  <a:srgbClr val="7F7F7F"/>
                </a:solidFill>
                <a:latin typeface="IBM Plex Sans"/>
                <a:ea typeface="IBM Plex Sans"/>
                <a:cs typeface="IBM Plex Sans"/>
                <a:sym typeface="IBM Plex Sans"/>
              </a:defRPr>
            </a:lvl4pPr>
            <a:lvl5pPr marL="2286000" marR="0" lvl="4" indent="-228600" algn="l" rtl="0">
              <a:lnSpc>
                <a:spcPct val="90000"/>
              </a:lnSpc>
              <a:spcBef>
                <a:spcPts val="1600"/>
              </a:spcBef>
              <a:spcAft>
                <a:spcPts val="0"/>
              </a:spcAft>
              <a:buClr>
                <a:srgbClr val="7F7F7F"/>
              </a:buClr>
              <a:buSzPts val="1400"/>
              <a:buFont typeface="IBM Plex Sans"/>
              <a:buNone/>
              <a:defRPr sz="1400" i="0" u="none" strike="noStrike" cap="none">
                <a:solidFill>
                  <a:srgbClr val="7F7F7F"/>
                </a:solidFill>
                <a:latin typeface="IBM Plex Sans"/>
                <a:ea typeface="IBM Plex Sans"/>
                <a:cs typeface="IBM Plex Sans"/>
                <a:sym typeface="IBM Plex Sans"/>
              </a:defRPr>
            </a:lvl5pPr>
            <a:lvl6pPr marL="2743200" marR="0" lvl="5" indent="-317500" algn="l" rtl="0">
              <a:lnSpc>
                <a:spcPct val="90000"/>
              </a:lnSpc>
              <a:spcBef>
                <a:spcPts val="1600"/>
              </a:spcBef>
              <a:spcAft>
                <a:spcPts val="0"/>
              </a:spcAft>
              <a:buClr>
                <a:schemeClr val="dk1"/>
              </a:buClr>
              <a:buSzPts val="1400"/>
              <a:buFont typeface="IBM Plex Sans"/>
              <a:buChar char="•"/>
              <a:defRPr sz="1400" i="0" u="none" strike="noStrike" cap="none">
                <a:solidFill>
                  <a:schemeClr val="dk1"/>
                </a:solidFill>
                <a:latin typeface="IBM Plex Sans"/>
                <a:ea typeface="IBM Plex Sans"/>
                <a:cs typeface="IBM Plex Sans"/>
                <a:sym typeface="IBM Plex Sans"/>
              </a:defRPr>
            </a:lvl6pPr>
            <a:lvl7pPr marL="3200400" marR="0" lvl="6" indent="-317500" algn="l" rtl="0">
              <a:lnSpc>
                <a:spcPct val="90000"/>
              </a:lnSpc>
              <a:spcBef>
                <a:spcPts val="1600"/>
              </a:spcBef>
              <a:spcAft>
                <a:spcPts val="0"/>
              </a:spcAft>
              <a:buClr>
                <a:schemeClr val="dk1"/>
              </a:buClr>
              <a:buSzPts val="1400"/>
              <a:buFont typeface="IBM Plex Sans"/>
              <a:buChar char="•"/>
              <a:defRPr sz="1400" i="0" u="none" strike="noStrike" cap="none">
                <a:solidFill>
                  <a:schemeClr val="dk1"/>
                </a:solidFill>
                <a:latin typeface="IBM Plex Sans"/>
                <a:ea typeface="IBM Plex Sans"/>
                <a:cs typeface="IBM Plex Sans"/>
                <a:sym typeface="IBM Plex Sans"/>
              </a:defRPr>
            </a:lvl7pPr>
            <a:lvl8pPr marL="3657600" marR="0" lvl="7" indent="-317500" algn="l" rtl="0">
              <a:lnSpc>
                <a:spcPct val="90000"/>
              </a:lnSpc>
              <a:spcBef>
                <a:spcPts val="1600"/>
              </a:spcBef>
              <a:spcAft>
                <a:spcPts val="0"/>
              </a:spcAft>
              <a:buClr>
                <a:schemeClr val="dk1"/>
              </a:buClr>
              <a:buSzPts val="1400"/>
              <a:buFont typeface="IBM Plex Sans"/>
              <a:buChar char="•"/>
              <a:defRPr sz="1400" i="0" u="none" strike="noStrike" cap="none">
                <a:solidFill>
                  <a:schemeClr val="dk1"/>
                </a:solidFill>
                <a:latin typeface="IBM Plex Sans"/>
                <a:ea typeface="IBM Plex Sans"/>
                <a:cs typeface="IBM Plex Sans"/>
                <a:sym typeface="IBM Plex Sans"/>
              </a:defRPr>
            </a:lvl8pPr>
            <a:lvl9pPr marL="4114800" marR="0" lvl="8" indent="-317500" algn="l" rtl="0">
              <a:lnSpc>
                <a:spcPct val="90000"/>
              </a:lnSpc>
              <a:spcBef>
                <a:spcPts val="1600"/>
              </a:spcBef>
              <a:spcAft>
                <a:spcPts val="1600"/>
              </a:spcAft>
              <a:buClr>
                <a:schemeClr val="dk1"/>
              </a:buClr>
              <a:buSzPts val="1400"/>
              <a:buFont typeface="IBM Plex Sans"/>
              <a:buChar char="•"/>
              <a:defRPr sz="1400" i="0" u="none" strike="noStrike" cap="none">
                <a:solidFill>
                  <a:schemeClr val="dk1"/>
                </a:solidFill>
                <a:latin typeface="IBM Plex Sans"/>
                <a:ea typeface="IBM Plex Sans"/>
                <a:cs typeface="IBM Plex Sans"/>
                <a:sym typeface="IBM Plex Sans"/>
              </a:defRPr>
            </a:lvl9pPr>
          </a:lstStyle>
          <a:p>
            <a:endParaRPr/>
          </a:p>
        </p:txBody>
      </p:sp>
      <p:sp>
        <p:nvSpPr>
          <p:cNvPr id="51" name="Google Shape;51;p9"/>
          <p:cNvSpPr txBox="1">
            <a:spLocks noGrp="1"/>
          </p:cNvSpPr>
          <p:nvPr>
            <p:ph type="title"/>
          </p:nvPr>
        </p:nvSpPr>
        <p:spPr>
          <a:xfrm>
            <a:off x="628649" y="284259"/>
            <a:ext cx="7872600" cy="1251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lt1"/>
              </a:buClr>
              <a:buSzPts val="4100"/>
              <a:buFont typeface="IBM Plex Sans"/>
              <a:buNone/>
              <a:defRPr sz="4100" i="0" u="none" strike="noStrike" cap="none">
                <a:solidFill>
                  <a:schemeClr val="lt1"/>
                </a:solidFill>
                <a:latin typeface="IBM Plex Sans"/>
                <a:ea typeface="IBM Plex Sans"/>
                <a:cs typeface="IBM Plex Sans"/>
                <a:sym typeface="IBM Plex Sans"/>
              </a:defRPr>
            </a:lvl1pPr>
            <a:lvl2pPr lvl="1" algn="l" rtl="0">
              <a:lnSpc>
                <a:spcPct val="100000"/>
              </a:lnSpc>
              <a:spcBef>
                <a:spcPts val="0"/>
              </a:spcBef>
              <a:spcAft>
                <a:spcPts val="0"/>
              </a:spcAft>
              <a:buSzPts val="2800"/>
              <a:buNone/>
              <a:defRPr sz="1400"/>
            </a:lvl2pPr>
            <a:lvl3pPr lvl="2" algn="l" rtl="0">
              <a:lnSpc>
                <a:spcPct val="100000"/>
              </a:lnSpc>
              <a:spcBef>
                <a:spcPts val="0"/>
              </a:spcBef>
              <a:spcAft>
                <a:spcPts val="0"/>
              </a:spcAft>
              <a:buSzPts val="2800"/>
              <a:buNone/>
              <a:defRPr sz="1400"/>
            </a:lvl3pPr>
            <a:lvl4pPr lvl="3" algn="l" rtl="0">
              <a:lnSpc>
                <a:spcPct val="100000"/>
              </a:lnSpc>
              <a:spcBef>
                <a:spcPts val="0"/>
              </a:spcBef>
              <a:spcAft>
                <a:spcPts val="0"/>
              </a:spcAft>
              <a:buSzPts val="2800"/>
              <a:buNone/>
              <a:defRPr sz="1400"/>
            </a:lvl4pPr>
            <a:lvl5pPr lvl="4" algn="l" rtl="0">
              <a:lnSpc>
                <a:spcPct val="100000"/>
              </a:lnSpc>
              <a:spcBef>
                <a:spcPts val="0"/>
              </a:spcBef>
              <a:spcAft>
                <a:spcPts val="0"/>
              </a:spcAft>
              <a:buSzPts val="2800"/>
              <a:buNone/>
              <a:defRPr sz="1400"/>
            </a:lvl5pPr>
            <a:lvl6pPr lvl="5" algn="l" rtl="0">
              <a:lnSpc>
                <a:spcPct val="100000"/>
              </a:lnSpc>
              <a:spcBef>
                <a:spcPts val="0"/>
              </a:spcBef>
              <a:spcAft>
                <a:spcPts val="0"/>
              </a:spcAft>
              <a:buSzPts val="2800"/>
              <a:buNone/>
              <a:defRPr sz="1400"/>
            </a:lvl6pPr>
            <a:lvl7pPr lvl="6" algn="l" rtl="0">
              <a:lnSpc>
                <a:spcPct val="100000"/>
              </a:lnSpc>
              <a:spcBef>
                <a:spcPts val="0"/>
              </a:spcBef>
              <a:spcAft>
                <a:spcPts val="0"/>
              </a:spcAft>
              <a:buSzPts val="2800"/>
              <a:buNone/>
              <a:defRPr sz="1400"/>
            </a:lvl7pPr>
            <a:lvl8pPr lvl="7" algn="l" rtl="0">
              <a:lnSpc>
                <a:spcPct val="100000"/>
              </a:lnSpc>
              <a:spcBef>
                <a:spcPts val="0"/>
              </a:spcBef>
              <a:spcAft>
                <a:spcPts val="0"/>
              </a:spcAft>
              <a:buSzPts val="2800"/>
              <a:buNone/>
              <a:defRPr sz="1400"/>
            </a:lvl8pPr>
            <a:lvl9pPr lvl="8" algn="l" rtl="0">
              <a:lnSpc>
                <a:spcPct val="100000"/>
              </a:lnSpc>
              <a:spcBef>
                <a:spcPts val="0"/>
              </a:spcBef>
              <a:spcAft>
                <a:spcPts val="0"/>
              </a:spcAft>
              <a:buSzPts val="2800"/>
              <a:buNone/>
              <a:defRPr sz="14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2  Agenda 1">
  <p:cSld name="Agenda_1">
    <p:spTree>
      <p:nvGrpSpPr>
        <p:cNvPr id="1" name="Shape 52"/>
        <p:cNvGrpSpPr/>
        <p:nvPr/>
      </p:nvGrpSpPr>
      <p:grpSpPr>
        <a:xfrm>
          <a:off x="0" y="0"/>
          <a:ext cx="0" cy="0"/>
          <a:chOff x="0" y="0"/>
          <a:chExt cx="0" cy="0"/>
        </a:xfrm>
      </p:grpSpPr>
      <p:sp>
        <p:nvSpPr>
          <p:cNvPr id="53" name="Google Shape;53;p10"/>
          <p:cNvSpPr/>
          <p:nvPr/>
        </p:nvSpPr>
        <p:spPr>
          <a:xfrm>
            <a:off x="0" y="0"/>
            <a:ext cx="4572000" cy="5143500"/>
          </a:xfrm>
          <a:prstGeom prst="rect">
            <a:avLst/>
          </a:prstGeom>
          <a:solidFill>
            <a:srgbClr val="00274C"/>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Barlow"/>
              <a:ea typeface="Barlow"/>
              <a:cs typeface="Barlow"/>
              <a:sym typeface="Barlow"/>
            </a:endParaRPr>
          </a:p>
        </p:txBody>
      </p:sp>
      <p:pic>
        <p:nvPicPr>
          <p:cNvPr id="54" name="Google Shape;54;p1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371601" y="1119916"/>
            <a:ext cx="1828800" cy="1838248"/>
          </a:xfrm>
          <a:prstGeom prst="rect">
            <a:avLst/>
          </a:prstGeom>
          <a:noFill/>
          <a:ln>
            <a:noFill/>
          </a:ln>
        </p:spPr>
      </p:pic>
      <p:sp>
        <p:nvSpPr>
          <p:cNvPr id="55" name="Google Shape;55;p10"/>
          <p:cNvSpPr/>
          <p:nvPr/>
        </p:nvSpPr>
        <p:spPr>
          <a:xfrm>
            <a:off x="1543050" y="1296090"/>
            <a:ext cx="1485900" cy="1485900"/>
          </a:xfrm>
          <a:prstGeom prst="ellipse">
            <a:avLst/>
          </a:prstGeom>
          <a:noFill/>
          <a:ln>
            <a:noFill/>
          </a:ln>
        </p:spPr>
        <p:txBody>
          <a:bodyPr spcFirstLastPara="1" wrap="square" lIns="0" tIns="0" rIns="0"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6" name="Google Shape;56;p10"/>
          <p:cNvSpPr txBox="1">
            <a:spLocks noGrp="1"/>
          </p:cNvSpPr>
          <p:nvPr>
            <p:ph type="title"/>
          </p:nvPr>
        </p:nvSpPr>
        <p:spPr>
          <a:xfrm>
            <a:off x="914400" y="3086100"/>
            <a:ext cx="2743200" cy="994200"/>
          </a:xfrm>
          <a:prstGeom prst="rect">
            <a:avLst/>
          </a:prstGeom>
          <a:noFill/>
          <a:ln>
            <a:noFill/>
          </a:ln>
        </p:spPr>
        <p:txBody>
          <a:bodyPr spcFirstLastPara="1" wrap="square" lIns="91425" tIns="91425" rIns="91425" bIns="91425" anchor="t" anchorCtr="0">
            <a:noAutofit/>
          </a:bodyPr>
          <a:lstStyle>
            <a:lvl1pPr marR="0" lvl="0" algn="ctr" rtl="0">
              <a:lnSpc>
                <a:spcPct val="120000"/>
              </a:lnSpc>
              <a:spcBef>
                <a:spcPts val="0"/>
              </a:spcBef>
              <a:spcAft>
                <a:spcPts val="0"/>
              </a:spcAft>
              <a:buClr>
                <a:schemeClr val="lt2"/>
              </a:buClr>
              <a:buSzPts val="1500"/>
              <a:buFont typeface="IBM Plex Sans"/>
              <a:buNone/>
              <a:defRPr sz="1500" i="0" u="none" strike="noStrike" cap="none">
                <a:solidFill>
                  <a:schemeClr val="lt2"/>
                </a:solidFill>
                <a:latin typeface="IBM Plex Sans"/>
                <a:ea typeface="IBM Plex Sans"/>
                <a:cs typeface="IBM Plex Sans"/>
                <a:sym typeface="IBM Plex Sans"/>
              </a:defRPr>
            </a:lvl1pPr>
            <a:lvl2pPr lvl="1" algn="l" rtl="0">
              <a:lnSpc>
                <a:spcPct val="100000"/>
              </a:lnSpc>
              <a:spcBef>
                <a:spcPts val="0"/>
              </a:spcBef>
              <a:spcAft>
                <a:spcPts val="0"/>
              </a:spcAft>
              <a:buSzPts val="2800"/>
              <a:buNone/>
              <a:defRPr sz="1400"/>
            </a:lvl2pPr>
            <a:lvl3pPr lvl="2" algn="l" rtl="0">
              <a:lnSpc>
                <a:spcPct val="100000"/>
              </a:lnSpc>
              <a:spcBef>
                <a:spcPts val="0"/>
              </a:spcBef>
              <a:spcAft>
                <a:spcPts val="0"/>
              </a:spcAft>
              <a:buSzPts val="2800"/>
              <a:buNone/>
              <a:defRPr sz="1400"/>
            </a:lvl3pPr>
            <a:lvl4pPr lvl="3" algn="l" rtl="0">
              <a:lnSpc>
                <a:spcPct val="100000"/>
              </a:lnSpc>
              <a:spcBef>
                <a:spcPts val="0"/>
              </a:spcBef>
              <a:spcAft>
                <a:spcPts val="0"/>
              </a:spcAft>
              <a:buSzPts val="2800"/>
              <a:buNone/>
              <a:defRPr sz="1400"/>
            </a:lvl4pPr>
            <a:lvl5pPr lvl="4" algn="l" rtl="0">
              <a:lnSpc>
                <a:spcPct val="100000"/>
              </a:lnSpc>
              <a:spcBef>
                <a:spcPts val="0"/>
              </a:spcBef>
              <a:spcAft>
                <a:spcPts val="0"/>
              </a:spcAft>
              <a:buSzPts val="2800"/>
              <a:buNone/>
              <a:defRPr sz="1400"/>
            </a:lvl5pPr>
            <a:lvl6pPr lvl="5" algn="l" rtl="0">
              <a:lnSpc>
                <a:spcPct val="100000"/>
              </a:lnSpc>
              <a:spcBef>
                <a:spcPts val="0"/>
              </a:spcBef>
              <a:spcAft>
                <a:spcPts val="0"/>
              </a:spcAft>
              <a:buSzPts val="2800"/>
              <a:buNone/>
              <a:defRPr sz="1400"/>
            </a:lvl6pPr>
            <a:lvl7pPr lvl="6" algn="l" rtl="0">
              <a:lnSpc>
                <a:spcPct val="100000"/>
              </a:lnSpc>
              <a:spcBef>
                <a:spcPts val="0"/>
              </a:spcBef>
              <a:spcAft>
                <a:spcPts val="0"/>
              </a:spcAft>
              <a:buSzPts val="2800"/>
              <a:buNone/>
              <a:defRPr sz="1400"/>
            </a:lvl7pPr>
            <a:lvl8pPr lvl="7" algn="l" rtl="0">
              <a:lnSpc>
                <a:spcPct val="100000"/>
              </a:lnSpc>
              <a:spcBef>
                <a:spcPts val="0"/>
              </a:spcBef>
              <a:spcAft>
                <a:spcPts val="0"/>
              </a:spcAft>
              <a:buSzPts val="2800"/>
              <a:buNone/>
              <a:defRPr sz="1400"/>
            </a:lvl8pPr>
            <a:lvl9pPr lvl="8" algn="l" rtl="0">
              <a:lnSpc>
                <a:spcPct val="100000"/>
              </a:lnSpc>
              <a:spcBef>
                <a:spcPts val="0"/>
              </a:spcBef>
              <a:spcAft>
                <a:spcPts val="0"/>
              </a:spcAft>
              <a:buSzPts val="2800"/>
              <a:buNone/>
              <a:defRPr sz="1400"/>
            </a:lvl9pPr>
          </a:lstStyle>
          <a:p>
            <a:endParaRPr/>
          </a:p>
        </p:txBody>
      </p:sp>
      <p:sp>
        <p:nvSpPr>
          <p:cNvPr id="57" name="Google Shape;57;p10"/>
          <p:cNvSpPr txBox="1">
            <a:spLocks noGrp="1"/>
          </p:cNvSpPr>
          <p:nvPr>
            <p:ph type="body" idx="1"/>
          </p:nvPr>
        </p:nvSpPr>
        <p:spPr>
          <a:xfrm>
            <a:off x="4743449" y="171450"/>
            <a:ext cx="4229100" cy="4800600"/>
          </a:xfrm>
          <a:prstGeom prst="rect">
            <a:avLst/>
          </a:prstGeom>
          <a:noFill/>
          <a:ln>
            <a:noFill/>
          </a:ln>
        </p:spPr>
        <p:txBody>
          <a:bodyPr spcFirstLastPara="1" wrap="square" lIns="91425" tIns="91425" rIns="91425" bIns="91425" anchor="ctr" anchorCtr="0">
            <a:noAutofit/>
          </a:bodyPr>
          <a:lstStyle>
            <a:lvl1pPr marL="457200" marR="0" lvl="0" indent="-342900" algn="l" rtl="0">
              <a:lnSpc>
                <a:spcPct val="90000"/>
              </a:lnSpc>
              <a:spcBef>
                <a:spcPts val="800"/>
              </a:spcBef>
              <a:spcAft>
                <a:spcPts val="0"/>
              </a:spcAft>
              <a:buClr>
                <a:schemeClr val="dk1"/>
              </a:buClr>
              <a:buSzPts val="1800"/>
              <a:buFont typeface="IBM Plex Sans"/>
              <a:buAutoNum type="arabicPeriod"/>
              <a:defRPr sz="1800" i="0" u="none" strike="noStrike" cap="none">
                <a:solidFill>
                  <a:schemeClr val="dk1"/>
                </a:solidFill>
                <a:latin typeface="IBM Plex Sans"/>
                <a:ea typeface="IBM Plex Sans"/>
                <a:cs typeface="IBM Plex Sans"/>
                <a:sym typeface="IBM Plex Sans"/>
              </a:defRPr>
            </a:lvl1pPr>
            <a:lvl2pPr marL="914400" marR="0" lvl="1" indent="-228600" algn="l" rtl="0">
              <a:lnSpc>
                <a:spcPct val="90000"/>
              </a:lnSpc>
              <a:spcBef>
                <a:spcPts val="1600"/>
              </a:spcBef>
              <a:spcAft>
                <a:spcPts val="0"/>
              </a:spcAft>
              <a:buClr>
                <a:schemeClr val="dk2"/>
              </a:buClr>
              <a:buSzPts val="1500"/>
              <a:buFont typeface="IBM Plex Sans"/>
              <a:buNone/>
              <a:defRPr sz="1500" i="0" u="none" strike="noStrike" cap="none">
                <a:solidFill>
                  <a:schemeClr val="dk2"/>
                </a:solidFill>
                <a:latin typeface="IBM Plex Sans"/>
                <a:ea typeface="IBM Plex Sans"/>
                <a:cs typeface="IBM Plex Sans"/>
                <a:sym typeface="IBM Plex Sans"/>
              </a:defRPr>
            </a:lvl2pPr>
            <a:lvl3pPr marL="1371600" marR="0" lvl="2" indent="-323850" algn="l" rtl="0">
              <a:lnSpc>
                <a:spcPct val="90000"/>
              </a:lnSpc>
              <a:spcBef>
                <a:spcPts val="1600"/>
              </a:spcBef>
              <a:spcAft>
                <a:spcPts val="0"/>
              </a:spcAft>
              <a:buClr>
                <a:srgbClr val="7F7F7F"/>
              </a:buClr>
              <a:buSzPts val="1500"/>
              <a:buFont typeface="IBM Plex Sans"/>
              <a:buChar char="•"/>
              <a:defRPr sz="1500" i="0" u="none" strike="noStrike" cap="none">
                <a:solidFill>
                  <a:srgbClr val="7F7F7F"/>
                </a:solidFill>
                <a:latin typeface="IBM Plex Sans"/>
                <a:ea typeface="IBM Plex Sans"/>
                <a:cs typeface="IBM Plex Sans"/>
                <a:sym typeface="IBM Plex Sans"/>
              </a:defRPr>
            </a:lvl3pPr>
            <a:lvl4pPr marL="1828800" marR="0" lvl="3" indent="-317500" algn="l" rtl="0">
              <a:lnSpc>
                <a:spcPct val="90000"/>
              </a:lnSpc>
              <a:spcBef>
                <a:spcPts val="1600"/>
              </a:spcBef>
              <a:spcAft>
                <a:spcPts val="0"/>
              </a:spcAft>
              <a:buClr>
                <a:srgbClr val="7F7F7F"/>
              </a:buClr>
              <a:buSzPts val="1400"/>
              <a:buFont typeface="IBM Plex Sans"/>
              <a:buChar char="•"/>
              <a:defRPr sz="1400" i="0" u="none" strike="noStrike" cap="none">
                <a:solidFill>
                  <a:srgbClr val="7F7F7F"/>
                </a:solidFill>
                <a:latin typeface="IBM Plex Sans"/>
                <a:ea typeface="IBM Plex Sans"/>
                <a:cs typeface="IBM Plex Sans"/>
                <a:sym typeface="IBM Plex Sans"/>
              </a:defRPr>
            </a:lvl4pPr>
            <a:lvl5pPr marL="2286000" marR="0" lvl="4" indent="-317500" algn="l" rtl="0">
              <a:lnSpc>
                <a:spcPct val="90000"/>
              </a:lnSpc>
              <a:spcBef>
                <a:spcPts val="1600"/>
              </a:spcBef>
              <a:spcAft>
                <a:spcPts val="0"/>
              </a:spcAft>
              <a:buClr>
                <a:srgbClr val="7F7F7F"/>
              </a:buClr>
              <a:buSzPts val="1400"/>
              <a:buFont typeface="IBM Plex Sans"/>
              <a:buChar char="•"/>
              <a:defRPr sz="1400" i="0" u="none" strike="noStrike" cap="none">
                <a:solidFill>
                  <a:srgbClr val="7F7F7F"/>
                </a:solidFill>
                <a:latin typeface="IBM Plex Sans"/>
                <a:ea typeface="IBM Plex Sans"/>
                <a:cs typeface="IBM Plex Sans"/>
                <a:sym typeface="IBM Plex Sans"/>
              </a:defRPr>
            </a:lvl5pPr>
            <a:lvl6pPr marL="2743200" marR="0" lvl="5" indent="-317500" algn="l" rtl="0">
              <a:lnSpc>
                <a:spcPct val="90000"/>
              </a:lnSpc>
              <a:spcBef>
                <a:spcPts val="1600"/>
              </a:spcBef>
              <a:spcAft>
                <a:spcPts val="0"/>
              </a:spcAft>
              <a:buClr>
                <a:schemeClr val="dk1"/>
              </a:buClr>
              <a:buSzPts val="1400"/>
              <a:buFont typeface="IBM Plex Sans"/>
              <a:buChar char="•"/>
              <a:defRPr sz="1400" i="0" u="none" strike="noStrike" cap="none">
                <a:solidFill>
                  <a:schemeClr val="dk1"/>
                </a:solidFill>
                <a:latin typeface="IBM Plex Sans"/>
                <a:ea typeface="IBM Plex Sans"/>
                <a:cs typeface="IBM Plex Sans"/>
                <a:sym typeface="IBM Plex Sans"/>
              </a:defRPr>
            </a:lvl6pPr>
            <a:lvl7pPr marL="3200400" marR="0" lvl="6" indent="-317500" algn="l" rtl="0">
              <a:lnSpc>
                <a:spcPct val="90000"/>
              </a:lnSpc>
              <a:spcBef>
                <a:spcPts val="1600"/>
              </a:spcBef>
              <a:spcAft>
                <a:spcPts val="0"/>
              </a:spcAft>
              <a:buClr>
                <a:schemeClr val="dk1"/>
              </a:buClr>
              <a:buSzPts val="1400"/>
              <a:buFont typeface="IBM Plex Sans"/>
              <a:buChar char="•"/>
              <a:defRPr sz="1400" i="0" u="none" strike="noStrike" cap="none">
                <a:solidFill>
                  <a:schemeClr val="dk1"/>
                </a:solidFill>
                <a:latin typeface="IBM Plex Sans"/>
                <a:ea typeface="IBM Plex Sans"/>
                <a:cs typeface="IBM Plex Sans"/>
                <a:sym typeface="IBM Plex Sans"/>
              </a:defRPr>
            </a:lvl7pPr>
            <a:lvl8pPr marL="3657600" marR="0" lvl="7" indent="-317500" algn="l" rtl="0">
              <a:lnSpc>
                <a:spcPct val="90000"/>
              </a:lnSpc>
              <a:spcBef>
                <a:spcPts val="1600"/>
              </a:spcBef>
              <a:spcAft>
                <a:spcPts val="0"/>
              </a:spcAft>
              <a:buClr>
                <a:schemeClr val="dk1"/>
              </a:buClr>
              <a:buSzPts val="1400"/>
              <a:buFont typeface="IBM Plex Sans"/>
              <a:buChar char="•"/>
              <a:defRPr sz="1400" i="0" u="none" strike="noStrike" cap="none">
                <a:solidFill>
                  <a:schemeClr val="dk1"/>
                </a:solidFill>
                <a:latin typeface="IBM Plex Sans"/>
                <a:ea typeface="IBM Plex Sans"/>
                <a:cs typeface="IBM Plex Sans"/>
                <a:sym typeface="IBM Plex Sans"/>
              </a:defRPr>
            </a:lvl8pPr>
            <a:lvl9pPr marL="4114800" marR="0" lvl="8" indent="-317500" algn="l" rtl="0">
              <a:lnSpc>
                <a:spcPct val="90000"/>
              </a:lnSpc>
              <a:spcBef>
                <a:spcPts val="1600"/>
              </a:spcBef>
              <a:spcAft>
                <a:spcPts val="1600"/>
              </a:spcAft>
              <a:buClr>
                <a:schemeClr val="dk1"/>
              </a:buClr>
              <a:buSzPts val="1400"/>
              <a:buFont typeface="IBM Plex Sans"/>
              <a:buChar char="•"/>
              <a:defRPr sz="1400" i="0" u="none" strike="noStrike" cap="none">
                <a:solidFill>
                  <a:schemeClr val="dk1"/>
                </a:solidFill>
                <a:latin typeface="IBM Plex Sans"/>
                <a:ea typeface="IBM Plex Sans"/>
                <a:cs typeface="IBM Plex Sans"/>
                <a:sym typeface="IBM Plex Sans"/>
              </a:defRPr>
            </a:lvl9pPr>
          </a:lstStyle>
          <a:p>
            <a:endParaRPr/>
          </a:p>
        </p:txBody>
      </p:sp>
      <p:sp>
        <p:nvSpPr>
          <p:cNvPr id="58" name="Google Shape;58;p10"/>
          <p:cNvSpPr/>
          <p:nvPr/>
        </p:nvSpPr>
        <p:spPr>
          <a:xfrm>
            <a:off x="1543050" y="1296090"/>
            <a:ext cx="1485900" cy="1485900"/>
          </a:xfrm>
          <a:prstGeom prst="ellipse">
            <a:avLst/>
          </a:prstGeom>
          <a:noFill/>
          <a:ln>
            <a:noFill/>
          </a:ln>
        </p:spPr>
        <p:txBody>
          <a:bodyPr spcFirstLastPara="1" wrap="square" lIns="0" tIns="0" rIns="0"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FFFFFF"/>
                </a:solidFill>
                <a:latin typeface="IBM Plex Sans"/>
                <a:ea typeface="IBM Plex Sans"/>
                <a:cs typeface="IBM Plex Sans"/>
                <a:sym typeface="IBM Plex Sans"/>
              </a:rPr>
              <a:t>AGENDA</a:t>
            </a:r>
            <a:endParaRPr sz="1100" b="1" i="0" u="none" strike="noStrike" cap="none">
              <a:solidFill>
                <a:srgbClr val="000000"/>
              </a:solidFill>
              <a:latin typeface="IBM Plex Sans"/>
              <a:ea typeface="IBM Plex Sans"/>
              <a:cs typeface="IBM Plex Sans"/>
              <a:sym typeface="IBM Plex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ection Break">
  <p:cSld name="Section Break">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0" y="1485900"/>
            <a:ext cx="9144000" cy="2057400"/>
          </a:xfrm>
          <a:prstGeom prst="rect">
            <a:avLst/>
          </a:prstGeom>
          <a:solidFill>
            <a:schemeClr val="dk1"/>
          </a:solidFill>
          <a:ln>
            <a:noFill/>
          </a:ln>
        </p:spPr>
        <p:txBody>
          <a:bodyPr spcFirstLastPara="1" wrap="square" lIns="91425" tIns="91425" rIns="91425" bIns="91425" anchor="ctr" anchorCtr="0">
            <a:noAutofit/>
          </a:bodyPr>
          <a:lstStyle>
            <a:lvl1pPr marR="0" lvl="0" algn="ctr" rtl="0">
              <a:lnSpc>
                <a:spcPct val="120000"/>
              </a:lnSpc>
              <a:spcBef>
                <a:spcPts val="0"/>
              </a:spcBef>
              <a:spcAft>
                <a:spcPts val="0"/>
              </a:spcAft>
              <a:buClr>
                <a:schemeClr val="lt1"/>
              </a:buClr>
              <a:buSzPts val="3600"/>
              <a:buFont typeface="IBM Plex Sans"/>
              <a:buNone/>
              <a:defRPr sz="3600" i="0" u="none" strike="noStrike" cap="none">
                <a:solidFill>
                  <a:schemeClr val="lt1"/>
                </a:solidFill>
                <a:latin typeface="IBM Plex Sans"/>
                <a:ea typeface="IBM Plex Sans"/>
                <a:cs typeface="IBM Plex Sans"/>
                <a:sym typeface="IBM Plex Sans"/>
              </a:defRPr>
            </a:lvl1pPr>
            <a:lvl2pPr lvl="1" algn="l" rtl="0">
              <a:lnSpc>
                <a:spcPct val="100000"/>
              </a:lnSpc>
              <a:spcBef>
                <a:spcPts val="0"/>
              </a:spcBef>
              <a:spcAft>
                <a:spcPts val="0"/>
              </a:spcAft>
              <a:buSzPts val="2800"/>
              <a:buNone/>
              <a:defRPr sz="1400"/>
            </a:lvl2pPr>
            <a:lvl3pPr lvl="2" algn="l" rtl="0">
              <a:lnSpc>
                <a:spcPct val="100000"/>
              </a:lnSpc>
              <a:spcBef>
                <a:spcPts val="0"/>
              </a:spcBef>
              <a:spcAft>
                <a:spcPts val="0"/>
              </a:spcAft>
              <a:buSzPts val="2800"/>
              <a:buNone/>
              <a:defRPr sz="1400"/>
            </a:lvl3pPr>
            <a:lvl4pPr lvl="3" algn="l" rtl="0">
              <a:lnSpc>
                <a:spcPct val="100000"/>
              </a:lnSpc>
              <a:spcBef>
                <a:spcPts val="0"/>
              </a:spcBef>
              <a:spcAft>
                <a:spcPts val="0"/>
              </a:spcAft>
              <a:buSzPts val="2800"/>
              <a:buNone/>
              <a:defRPr sz="1400"/>
            </a:lvl4pPr>
            <a:lvl5pPr lvl="4" algn="l" rtl="0">
              <a:lnSpc>
                <a:spcPct val="100000"/>
              </a:lnSpc>
              <a:spcBef>
                <a:spcPts val="0"/>
              </a:spcBef>
              <a:spcAft>
                <a:spcPts val="0"/>
              </a:spcAft>
              <a:buSzPts val="2800"/>
              <a:buNone/>
              <a:defRPr sz="1400"/>
            </a:lvl5pPr>
            <a:lvl6pPr lvl="5" algn="l" rtl="0">
              <a:lnSpc>
                <a:spcPct val="100000"/>
              </a:lnSpc>
              <a:spcBef>
                <a:spcPts val="0"/>
              </a:spcBef>
              <a:spcAft>
                <a:spcPts val="0"/>
              </a:spcAft>
              <a:buSzPts val="2800"/>
              <a:buNone/>
              <a:defRPr sz="1400"/>
            </a:lvl6pPr>
            <a:lvl7pPr lvl="6" algn="l" rtl="0">
              <a:lnSpc>
                <a:spcPct val="100000"/>
              </a:lnSpc>
              <a:spcBef>
                <a:spcPts val="0"/>
              </a:spcBef>
              <a:spcAft>
                <a:spcPts val="0"/>
              </a:spcAft>
              <a:buSzPts val="2800"/>
              <a:buNone/>
              <a:defRPr sz="1400"/>
            </a:lvl7pPr>
            <a:lvl8pPr lvl="7" algn="l" rtl="0">
              <a:lnSpc>
                <a:spcPct val="100000"/>
              </a:lnSpc>
              <a:spcBef>
                <a:spcPts val="0"/>
              </a:spcBef>
              <a:spcAft>
                <a:spcPts val="0"/>
              </a:spcAft>
              <a:buSzPts val="2800"/>
              <a:buNone/>
              <a:defRPr sz="1400"/>
            </a:lvl8pPr>
            <a:lvl9pPr lvl="8" algn="l" rtl="0">
              <a:lnSpc>
                <a:spcPct val="100000"/>
              </a:lnSpc>
              <a:spcBef>
                <a:spcPts val="0"/>
              </a:spcBef>
              <a:spcAft>
                <a:spcPts val="0"/>
              </a:spcAft>
              <a:buSzPts val="2800"/>
              <a:buNone/>
              <a:defRPr sz="14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45" name="Google Shape;45;p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6" name="Google Shape;46;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IBM Plex Sans"/>
              <a:buNone/>
              <a:defRPr sz="3300" b="1" i="0" u="none" strike="noStrike" cap="none">
                <a:solidFill>
                  <a:schemeClr val="dk1"/>
                </a:solidFill>
                <a:latin typeface="IBM Plex Sans"/>
                <a:ea typeface="IBM Plex Sans"/>
                <a:cs typeface="IBM Plex Sans"/>
                <a:sym typeface="IBM Plex Sans"/>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82" name="Google Shape;82;p1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3" name="Google Shape;83;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4" name="Google Shape;84;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5" name="Google Shape;85;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86" name="Google Shape;86;p16" descr="color_horiz.eps"/>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0" y="4638675"/>
            <a:ext cx="9144006" cy="504825"/>
          </a:xfrm>
          <a:prstGeom prst="rect">
            <a:avLst/>
          </a:prstGeom>
          <a:solidFill>
            <a:srgbClr val="00274C"/>
          </a:solidFill>
          <a:ln>
            <a:noFill/>
          </a:ln>
        </p:spPr>
      </p:pic>
      <p:pic>
        <p:nvPicPr>
          <p:cNvPr id="87" name="Google Shape;87;p16"/>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6465263" y="4743450"/>
            <a:ext cx="2383286" cy="2952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8" Type="http://schemas.openxmlformats.org/officeDocument/2006/relationships/hyperlink" Target="https://www.cdc.gov/coronavirus/2019-ncov/hcp/testing-overview.html#previous" TargetMode="External"/><Relationship Id="rId3" Type="http://schemas.openxmlformats.org/officeDocument/2006/relationships/hyperlink" Target="https://www.cdc.gov/coronavirus/2019-ncov/symptoms-testing/testing.html" TargetMode="External"/><Relationship Id="rId7" Type="http://schemas.openxmlformats.org/officeDocument/2006/relationships/hyperlink" Target="https://www.cdc.gov/coronavirus/2019-ncov/your-health/covid-by-county.html" TargetMode="External"/><Relationship Id="rId12" Type="http://schemas.openxmlformats.org/officeDocument/2006/relationships/hyperlink" Target="https://publications.aap.org/aapnews/news/15039?autologincheck=redirected?nfToken=00000000-0000-0000-0000-000000000000"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hyperlink" Target="https://faq.usps.com/s/article/At-Home-COVID-19-Test-Kits" TargetMode="External"/><Relationship Id="rId11" Type="http://schemas.openxmlformats.org/officeDocument/2006/relationships/hyperlink" Target="https://www.census.gov/popclock/data_tables.php?component=pyramid" TargetMode="External"/><Relationship Id="rId5" Type="http://schemas.openxmlformats.org/officeDocument/2006/relationships/hyperlink" Target="https://www.michigan.gov/difs/covid-19/insurance-coverage-for-over-the-counter-covid-19-tests" TargetMode="External"/><Relationship Id="rId10" Type="http://schemas.openxmlformats.org/officeDocument/2006/relationships/hyperlink" Target="https://www.vdh.virginia.gov/coronavirus/protect-yourself/exposure/" TargetMode="External"/><Relationship Id="rId4" Type="http://schemas.openxmlformats.org/officeDocument/2006/relationships/hyperlink" Target="https://www.hhs.gov/coronavirus/community-based-testing-sites/index.html" TargetMode="External"/><Relationship Id="rId9" Type="http://schemas.openxmlformats.org/officeDocument/2006/relationships/hyperlink" Target="https://www.aap.org/en/pages/2019-novel-coronavirus-covid-19-infections/clinical-guidance/covid-19-testing-guidance/"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nces.ed.gov/programs/coe/indicator/cpa#suggested-citation" TargetMode="External"/><Relationship Id="rId3" Type="http://schemas.openxmlformats.org/officeDocument/2006/relationships/hyperlink" Target="https://www.who.int/news-room/questions-and-answers/item/coronavirus-disease-covid-19-adolescents-and-youth" TargetMode="External"/><Relationship Id="rId7" Type="http://schemas.openxmlformats.org/officeDocument/2006/relationships/hyperlink" Target="https://covid.cdc.gov/covid-data-tracker/#vaccination-trends"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hyperlink" Target="https://covid.cdc.gov/covid-data-tracker/#trends_dailycases" TargetMode="External"/><Relationship Id="rId11" Type="http://schemas.openxmlformats.org/officeDocument/2006/relationships/hyperlink" Target="https://www.michigan.gov/coronavirus/resources/k-12-school-opening-guidance/mi-safe-schools-testing-program/content/mi-backpack-home-test-pilot-program" TargetMode="External"/><Relationship Id="rId5" Type="http://schemas.openxmlformats.org/officeDocument/2006/relationships/hyperlink" Target="https://covid.cdc.gov/covid-data-tracker/#rates-by-vaccine-status" TargetMode="External"/><Relationship Id="rId10" Type="http://schemas.openxmlformats.org/officeDocument/2006/relationships/hyperlink" Target="https://www.whitehouse.gov/briefing-room/statements-releases/2022/05/17/fact-sheet-the-biden-administration-announces-americans-can-order-additional-free-at-home-rapid-covid-19-tests-at-covidtests-gov/" TargetMode="External"/><Relationship Id="rId4" Type="http://schemas.openxmlformats.org/officeDocument/2006/relationships/hyperlink" Target="https://hearmyvoicenow.org/research/transparency/" TargetMode="External"/><Relationship Id="rId9" Type="http://schemas.openxmlformats.org/officeDocument/2006/relationships/hyperlink" Target="https://www.bls.gov/cps/cpsaat11b.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8"/>
          <p:cNvSpPr txBox="1">
            <a:spLocks noGrp="1"/>
          </p:cNvSpPr>
          <p:nvPr>
            <p:ph type="body" idx="1"/>
          </p:nvPr>
        </p:nvSpPr>
        <p:spPr>
          <a:xfrm>
            <a:off x="1857375" y="1449612"/>
            <a:ext cx="5429100" cy="17094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800"/>
              <a:buFont typeface="Arial"/>
              <a:buNone/>
            </a:pPr>
            <a:r>
              <a:rPr lang="en" sz="1400" dirty="0">
                <a:solidFill>
                  <a:srgbClr val="FFCB05"/>
                </a:solidFill>
                <a:latin typeface="Arial"/>
                <a:ea typeface="Arial"/>
                <a:cs typeface="Arial"/>
                <a:sym typeface="Arial"/>
              </a:rPr>
              <a:t>Kathleen Abenes, MD</a:t>
            </a:r>
            <a:endParaRPr sz="1400" dirty="0">
              <a:solidFill>
                <a:srgbClr val="FFCB05"/>
              </a:solidFill>
              <a:latin typeface="Arial"/>
              <a:ea typeface="Arial"/>
              <a:cs typeface="Arial"/>
              <a:sym typeface="Arial"/>
            </a:endParaRPr>
          </a:p>
          <a:p>
            <a:pPr marL="0" lvl="0" indent="0" algn="ctr" rtl="0">
              <a:lnSpc>
                <a:spcPct val="90000"/>
              </a:lnSpc>
              <a:spcBef>
                <a:spcPts val="0"/>
              </a:spcBef>
              <a:spcAft>
                <a:spcPts val="0"/>
              </a:spcAft>
              <a:buClr>
                <a:schemeClr val="dk1"/>
              </a:buClr>
              <a:buSzPts val="1800"/>
              <a:buFont typeface="Arial"/>
              <a:buNone/>
            </a:pPr>
            <a:r>
              <a:rPr lang="en" sz="1400" dirty="0">
                <a:solidFill>
                  <a:srgbClr val="FFCB05"/>
                </a:solidFill>
                <a:latin typeface="Arial"/>
                <a:ea typeface="Arial"/>
                <a:cs typeface="Arial"/>
                <a:sym typeface="Arial"/>
              </a:rPr>
              <a:t>Caleb Arthur, MD</a:t>
            </a:r>
            <a:endParaRPr sz="1400" dirty="0">
              <a:solidFill>
                <a:srgbClr val="FFCB05"/>
              </a:solidFill>
              <a:latin typeface="Arial"/>
              <a:ea typeface="Arial"/>
              <a:cs typeface="Arial"/>
              <a:sym typeface="Arial"/>
            </a:endParaRPr>
          </a:p>
          <a:p>
            <a:pPr marL="0" lvl="0" indent="0" algn="ctr" rtl="0">
              <a:lnSpc>
                <a:spcPct val="90000"/>
              </a:lnSpc>
              <a:spcBef>
                <a:spcPts val="0"/>
              </a:spcBef>
              <a:spcAft>
                <a:spcPts val="0"/>
              </a:spcAft>
              <a:buClr>
                <a:schemeClr val="dk1"/>
              </a:buClr>
              <a:buSzPts val="1800"/>
              <a:buFont typeface="Arial"/>
              <a:buNone/>
            </a:pPr>
            <a:r>
              <a:rPr lang="en" sz="1400" dirty="0">
                <a:solidFill>
                  <a:srgbClr val="FFCB05"/>
                </a:solidFill>
                <a:latin typeface="Arial"/>
                <a:ea typeface="Arial"/>
                <a:cs typeface="Arial"/>
                <a:sym typeface="Arial"/>
              </a:rPr>
              <a:t>Marika Waselewski, MPH</a:t>
            </a:r>
            <a:endParaRPr sz="1400" dirty="0">
              <a:solidFill>
                <a:srgbClr val="FFCB05"/>
              </a:solidFill>
              <a:latin typeface="Arial"/>
              <a:ea typeface="Arial"/>
              <a:cs typeface="Arial"/>
              <a:sym typeface="Arial"/>
            </a:endParaRPr>
          </a:p>
          <a:p>
            <a:pPr marL="0" lvl="0" indent="0" algn="ctr" rtl="0">
              <a:lnSpc>
                <a:spcPct val="90000"/>
              </a:lnSpc>
              <a:spcBef>
                <a:spcPts val="0"/>
              </a:spcBef>
              <a:spcAft>
                <a:spcPts val="0"/>
              </a:spcAft>
              <a:buClr>
                <a:schemeClr val="dk1"/>
              </a:buClr>
              <a:buSzPts val="1800"/>
              <a:buFont typeface="Arial"/>
              <a:buNone/>
            </a:pPr>
            <a:r>
              <a:rPr lang="en" sz="1400" dirty="0">
                <a:solidFill>
                  <a:srgbClr val="FFCB05"/>
                </a:solidFill>
                <a:latin typeface="Arial"/>
                <a:ea typeface="Arial"/>
                <a:cs typeface="Arial"/>
                <a:sym typeface="Arial"/>
              </a:rPr>
              <a:t>Samantha Chuisano, MPH</a:t>
            </a:r>
            <a:endParaRPr sz="1400" dirty="0">
              <a:solidFill>
                <a:srgbClr val="FFCB05"/>
              </a:solidFill>
              <a:latin typeface="Arial"/>
              <a:ea typeface="Arial"/>
              <a:cs typeface="Arial"/>
              <a:sym typeface="Arial"/>
            </a:endParaRPr>
          </a:p>
          <a:p>
            <a:pPr marL="0" lvl="0" indent="0" algn="ctr" rtl="0">
              <a:lnSpc>
                <a:spcPct val="90000"/>
              </a:lnSpc>
              <a:spcBef>
                <a:spcPts val="0"/>
              </a:spcBef>
              <a:spcAft>
                <a:spcPts val="0"/>
              </a:spcAft>
              <a:buSzPts val="1800"/>
              <a:buNone/>
            </a:pPr>
            <a:r>
              <a:rPr lang="en" sz="1400" dirty="0">
                <a:solidFill>
                  <a:srgbClr val="FFCB05"/>
                </a:solidFill>
                <a:latin typeface="Arial"/>
                <a:ea typeface="Arial"/>
                <a:cs typeface="Arial"/>
                <a:sym typeface="Arial"/>
              </a:rPr>
              <a:t>Mentor: Tammy Chang, MD, MPH, MS</a:t>
            </a:r>
            <a:endParaRPr sz="1400" dirty="0">
              <a:solidFill>
                <a:srgbClr val="FFCB05"/>
              </a:solidFill>
              <a:latin typeface="Arial"/>
              <a:ea typeface="Arial"/>
              <a:cs typeface="Arial"/>
              <a:sym typeface="Arial"/>
            </a:endParaRPr>
          </a:p>
          <a:p>
            <a:pPr marL="0" lvl="0" indent="0" algn="l" rtl="0">
              <a:lnSpc>
                <a:spcPct val="90000"/>
              </a:lnSpc>
              <a:spcBef>
                <a:spcPts val="0"/>
              </a:spcBef>
              <a:spcAft>
                <a:spcPts val="0"/>
              </a:spcAft>
              <a:buClr>
                <a:schemeClr val="dk1"/>
              </a:buClr>
              <a:buSzPts val="1800"/>
              <a:buFont typeface="Arial"/>
              <a:buNone/>
            </a:pPr>
            <a:endParaRPr sz="1500" dirty="0">
              <a:solidFill>
                <a:schemeClr val="dk2"/>
              </a:solidFill>
              <a:latin typeface="Arial"/>
              <a:ea typeface="Arial"/>
              <a:cs typeface="Arial"/>
              <a:sym typeface="Arial"/>
            </a:endParaRPr>
          </a:p>
          <a:p>
            <a:pPr marL="0" lvl="0" indent="0" algn="ctr" rtl="0">
              <a:lnSpc>
                <a:spcPct val="90000"/>
              </a:lnSpc>
              <a:spcBef>
                <a:spcPts val="0"/>
              </a:spcBef>
              <a:spcAft>
                <a:spcPts val="0"/>
              </a:spcAft>
              <a:buSzPts val="1800"/>
              <a:buNone/>
            </a:pPr>
            <a:r>
              <a:rPr lang="en-US" sz="1500" dirty="0">
                <a:solidFill>
                  <a:srgbClr val="003D77"/>
                </a:solidFill>
              </a:rPr>
              <a:t>Michigan Family Medicine Research Day</a:t>
            </a:r>
            <a:endParaRPr sz="1500" dirty="0">
              <a:solidFill>
                <a:srgbClr val="003D77"/>
              </a:solidFill>
            </a:endParaRPr>
          </a:p>
          <a:p>
            <a:pPr marL="0" lvl="0" indent="0" algn="ctr" rtl="0">
              <a:lnSpc>
                <a:spcPct val="90000"/>
              </a:lnSpc>
              <a:spcBef>
                <a:spcPts val="0"/>
              </a:spcBef>
              <a:spcAft>
                <a:spcPts val="0"/>
              </a:spcAft>
              <a:buSzPts val="1800"/>
              <a:buNone/>
            </a:pPr>
            <a:r>
              <a:rPr lang="en" sz="1500" dirty="0">
                <a:solidFill>
                  <a:srgbClr val="003D77"/>
                </a:solidFill>
              </a:rPr>
              <a:t>May 25, 2023</a:t>
            </a:r>
            <a:endParaRPr sz="1500" dirty="0">
              <a:solidFill>
                <a:srgbClr val="003D77"/>
              </a:solidFill>
            </a:endParaRPr>
          </a:p>
        </p:txBody>
      </p:sp>
      <p:sp>
        <p:nvSpPr>
          <p:cNvPr id="163" name="Google Shape;163;p28"/>
          <p:cNvSpPr txBox="1">
            <a:spLocks noGrp="1"/>
          </p:cNvSpPr>
          <p:nvPr>
            <p:ph type="title"/>
          </p:nvPr>
        </p:nvSpPr>
        <p:spPr>
          <a:xfrm>
            <a:off x="628650" y="106294"/>
            <a:ext cx="7872600" cy="13791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3800"/>
              <a:buFont typeface="Times New Roman"/>
              <a:buNone/>
            </a:pPr>
            <a:r>
              <a:rPr lang="en" sz="3600"/>
              <a:t>Youths’ Perceptions and Behaviors on COVID-19 Testing</a:t>
            </a:r>
            <a:r>
              <a:rPr lang="en" sz="3600" b="1"/>
              <a:t> </a:t>
            </a:r>
            <a:endParaRPr sz="39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IBM Plex Sans"/>
              <a:buNone/>
            </a:pPr>
            <a:r>
              <a:rPr lang="en"/>
              <a:t>Participants</a:t>
            </a:r>
            <a:endParaRPr/>
          </a:p>
        </p:txBody>
      </p:sp>
      <p:sp>
        <p:nvSpPr>
          <p:cNvPr id="218" name="Google Shape;218;p37"/>
          <p:cNvSpPr txBox="1">
            <a:spLocks noGrp="1"/>
          </p:cNvSpPr>
          <p:nvPr>
            <p:ph type="body" idx="1"/>
          </p:nvPr>
        </p:nvSpPr>
        <p:spPr>
          <a:xfrm>
            <a:off x="628650" y="1369225"/>
            <a:ext cx="4339200" cy="3263400"/>
          </a:xfrm>
          <a:prstGeom prst="rect">
            <a:avLst/>
          </a:prstGeom>
          <a:noFill/>
          <a:ln>
            <a:noFill/>
          </a:ln>
        </p:spPr>
        <p:txBody>
          <a:bodyPr spcFirstLastPara="1" wrap="square" lIns="68575" tIns="34275" rIns="68575" bIns="34275" anchor="t" anchorCtr="0">
            <a:noAutofit/>
          </a:bodyPr>
          <a:lstStyle/>
          <a:p>
            <a:pPr marL="215900" lvl="0" indent="-228600" algn="l" rtl="0">
              <a:lnSpc>
                <a:spcPct val="100000"/>
              </a:lnSpc>
              <a:spcBef>
                <a:spcPts val="0"/>
              </a:spcBef>
              <a:spcAft>
                <a:spcPts val="0"/>
              </a:spcAft>
              <a:buClr>
                <a:srgbClr val="00274C"/>
              </a:buClr>
              <a:buSzPts val="1600"/>
              <a:buFont typeface="Calibri"/>
              <a:buChar char="●"/>
            </a:pPr>
            <a:r>
              <a:rPr lang="en" sz="1600">
                <a:solidFill>
                  <a:srgbClr val="00274C"/>
                </a:solidFill>
              </a:rPr>
              <a:t>Of 1204 participants, 989 responded to at least one survey question</a:t>
            </a:r>
            <a:endParaRPr sz="1600">
              <a:solidFill>
                <a:srgbClr val="00274C"/>
              </a:solidFill>
            </a:endParaRPr>
          </a:p>
          <a:p>
            <a:pPr marL="215900" lvl="0" indent="-127000" algn="l" rtl="0">
              <a:lnSpc>
                <a:spcPct val="100000"/>
              </a:lnSpc>
              <a:spcBef>
                <a:spcPts val="0"/>
              </a:spcBef>
              <a:spcAft>
                <a:spcPts val="0"/>
              </a:spcAft>
              <a:buClr>
                <a:srgbClr val="00274C"/>
              </a:buClr>
              <a:buSzPts val="1400"/>
              <a:buFont typeface="Arial"/>
              <a:buNone/>
            </a:pPr>
            <a:endParaRPr sz="1600">
              <a:solidFill>
                <a:srgbClr val="00274C"/>
              </a:solidFill>
            </a:endParaRPr>
          </a:p>
          <a:p>
            <a:pPr marL="215900" lvl="0" indent="-228600" algn="l" rtl="0">
              <a:lnSpc>
                <a:spcPct val="100000"/>
              </a:lnSpc>
              <a:spcBef>
                <a:spcPts val="0"/>
              </a:spcBef>
              <a:spcAft>
                <a:spcPts val="0"/>
              </a:spcAft>
              <a:buClr>
                <a:srgbClr val="00274C"/>
              </a:buClr>
              <a:buSzPts val="1600"/>
              <a:buFont typeface="Calibri"/>
              <a:buChar char="●"/>
            </a:pPr>
            <a:r>
              <a:rPr lang="en" sz="1600">
                <a:solidFill>
                  <a:srgbClr val="00274C"/>
                </a:solidFill>
              </a:rPr>
              <a:t>Average age 20.2 ± 2.4 with range 15-24 years. </a:t>
            </a:r>
            <a:endParaRPr sz="1600"/>
          </a:p>
          <a:p>
            <a:pPr marL="215900" lvl="0" indent="-127000" algn="l" rtl="0">
              <a:lnSpc>
                <a:spcPct val="100000"/>
              </a:lnSpc>
              <a:spcBef>
                <a:spcPts val="0"/>
              </a:spcBef>
              <a:spcAft>
                <a:spcPts val="0"/>
              </a:spcAft>
              <a:buClr>
                <a:srgbClr val="00274C"/>
              </a:buClr>
              <a:buSzPts val="1400"/>
              <a:buFont typeface="Arial"/>
              <a:buNone/>
            </a:pPr>
            <a:endParaRPr sz="1600">
              <a:solidFill>
                <a:srgbClr val="00274C"/>
              </a:solidFill>
            </a:endParaRPr>
          </a:p>
          <a:p>
            <a:pPr marL="215900" lvl="0" indent="-228600" algn="l" rtl="0">
              <a:lnSpc>
                <a:spcPct val="100000"/>
              </a:lnSpc>
              <a:spcBef>
                <a:spcPts val="0"/>
              </a:spcBef>
              <a:spcAft>
                <a:spcPts val="0"/>
              </a:spcAft>
              <a:buClr>
                <a:srgbClr val="00274C"/>
              </a:buClr>
              <a:buSzPts val="1600"/>
              <a:buFont typeface="Calibri"/>
              <a:buChar char="●"/>
            </a:pPr>
            <a:r>
              <a:rPr lang="en" sz="1600">
                <a:solidFill>
                  <a:srgbClr val="00274C"/>
                </a:solidFill>
              </a:rPr>
              <a:t>Most respondents identified as male (56.8%) and non-Hispanic white (67.0%) </a:t>
            </a:r>
            <a:endParaRPr sz="1600">
              <a:solidFill>
                <a:srgbClr val="00274C"/>
              </a:solidFill>
            </a:endParaRPr>
          </a:p>
          <a:p>
            <a:pPr marL="215900" lvl="0" indent="-127000" algn="l" rtl="0">
              <a:lnSpc>
                <a:spcPct val="100000"/>
              </a:lnSpc>
              <a:spcBef>
                <a:spcPts val="0"/>
              </a:spcBef>
              <a:spcAft>
                <a:spcPts val="0"/>
              </a:spcAft>
              <a:buClr>
                <a:srgbClr val="00274C"/>
              </a:buClr>
              <a:buSzPts val="1400"/>
              <a:buFont typeface="Arial"/>
              <a:buNone/>
            </a:pPr>
            <a:endParaRPr sz="1600">
              <a:solidFill>
                <a:srgbClr val="00274C"/>
              </a:solidFill>
            </a:endParaRPr>
          </a:p>
          <a:p>
            <a:pPr marL="215900" lvl="0" indent="-228600" algn="l" rtl="0">
              <a:lnSpc>
                <a:spcPct val="100000"/>
              </a:lnSpc>
              <a:spcBef>
                <a:spcPts val="0"/>
              </a:spcBef>
              <a:spcAft>
                <a:spcPts val="0"/>
              </a:spcAft>
              <a:buClr>
                <a:srgbClr val="00274C"/>
              </a:buClr>
              <a:buSzPts val="1600"/>
              <a:buFont typeface="Calibri"/>
              <a:buChar char="●"/>
            </a:pPr>
            <a:r>
              <a:rPr lang="en" sz="1600">
                <a:solidFill>
                  <a:srgbClr val="00274C"/>
                </a:solidFill>
              </a:rPr>
              <a:t>Many completed some college or technical school at the time of the survey (43.0%)</a:t>
            </a:r>
            <a:endParaRPr sz="1600"/>
          </a:p>
          <a:p>
            <a:pPr marL="215900" lvl="0" indent="-127000" algn="l" rtl="0">
              <a:lnSpc>
                <a:spcPct val="100000"/>
              </a:lnSpc>
              <a:spcBef>
                <a:spcPts val="0"/>
              </a:spcBef>
              <a:spcAft>
                <a:spcPts val="0"/>
              </a:spcAft>
              <a:buClr>
                <a:srgbClr val="00274C"/>
              </a:buClr>
              <a:buSzPts val="1400"/>
              <a:buFont typeface="Arial"/>
              <a:buNone/>
            </a:pPr>
            <a:endParaRPr sz="1600">
              <a:solidFill>
                <a:srgbClr val="00274C"/>
              </a:solidFill>
            </a:endParaRPr>
          </a:p>
          <a:p>
            <a:pPr marL="215900" lvl="0" indent="-228600" algn="l" rtl="0">
              <a:lnSpc>
                <a:spcPct val="100000"/>
              </a:lnSpc>
              <a:spcBef>
                <a:spcPts val="0"/>
              </a:spcBef>
              <a:spcAft>
                <a:spcPts val="0"/>
              </a:spcAft>
              <a:buClr>
                <a:srgbClr val="00274C"/>
              </a:buClr>
              <a:buSzPts val="1600"/>
              <a:buFont typeface="Calibri"/>
              <a:buChar char="●"/>
            </a:pPr>
            <a:r>
              <a:rPr lang="en" sz="1600">
                <a:solidFill>
                  <a:srgbClr val="00274C"/>
                </a:solidFill>
              </a:rPr>
              <a:t>Most lived in a suburban setting (56.4%)</a:t>
            </a:r>
            <a:endParaRPr sz="1600"/>
          </a:p>
        </p:txBody>
      </p:sp>
      <p:graphicFrame>
        <p:nvGraphicFramePr>
          <p:cNvPr id="219" name="Google Shape;219;p37"/>
          <p:cNvGraphicFramePr/>
          <p:nvPr/>
        </p:nvGraphicFramePr>
        <p:xfrm>
          <a:off x="5302830" y="458419"/>
          <a:ext cx="3000000" cy="3000000"/>
        </p:xfrm>
        <a:graphic>
          <a:graphicData uri="http://schemas.openxmlformats.org/drawingml/2006/table">
            <a:tbl>
              <a:tblPr>
                <a:noFill/>
                <a:tableStyleId>{6BBC6AAA-D5CE-4C63-9444-E053C5EC5422}</a:tableStyleId>
              </a:tblPr>
              <a:tblGrid>
                <a:gridCol w="2111175">
                  <a:extLst>
                    <a:ext uri="{9D8B030D-6E8A-4147-A177-3AD203B41FA5}">
                      <a16:colId xmlns:a16="http://schemas.microsoft.com/office/drawing/2014/main" val="20000"/>
                    </a:ext>
                  </a:extLst>
                </a:gridCol>
                <a:gridCol w="1272100">
                  <a:extLst>
                    <a:ext uri="{9D8B030D-6E8A-4147-A177-3AD203B41FA5}">
                      <a16:colId xmlns:a16="http://schemas.microsoft.com/office/drawing/2014/main" val="20001"/>
                    </a:ext>
                  </a:extLst>
                </a:gridCol>
              </a:tblGrid>
              <a:tr h="148300">
                <a:tc>
                  <a:txBody>
                    <a:bodyPr/>
                    <a:lstStyle/>
                    <a:p>
                      <a:pPr marL="0" marR="0" lvl="0" indent="0" algn="l" rtl="0">
                        <a:lnSpc>
                          <a:spcPct val="115000"/>
                        </a:lnSpc>
                        <a:spcBef>
                          <a:spcPts val="0"/>
                        </a:spcBef>
                        <a:spcAft>
                          <a:spcPts val="0"/>
                        </a:spcAft>
                        <a:buNone/>
                      </a:pPr>
                      <a:r>
                        <a:rPr lang="en" sz="900" u="none" strike="noStrike" cap="none"/>
                        <a:t> </a:t>
                      </a:r>
                      <a:endParaRPr sz="900" u="none" strike="noStrike" cap="none">
                        <a:latin typeface="Times New Roman"/>
                        <a:ea typeface="Times New Roman"/>
                        <a:cs typeface="Times New Roman"/>
                        <a:sym typeface="Times New Roman"/>
                      </a:endParaRPr>
                    </a:p>
                  </a:txBody>
                  <a:tcPr marL="9750" marR="9750" marT="9750" marB="9750" anchor="ctr"/>
                </a:tc>
                <a:tc>
                  <a:txBody>
                    <a:bodyPr/>
                    <a:lstStyle/>
                    <a:p>
                      <a:pPr marL="0" marR="0" lvl="0" indent="0" algn="ctr" rtl="0">
                        <a:lnSpc>
                          <a:spcPct val="115000"/>
                        </a:lnSpc>
                        <a:spcBef>
                          <a:spcPts val="0"/>
                        </a:spcBef>
                        <a:spcAft>
                          <a:spcPts val="0"/>
                        </a:spcAft>
                        <a:buNone/>
                      </a:pPr>
                      <a:r>
                        <a:rPr lang="en" sz="900" u="none" strike="noStrike" cap="none"/>
                        <a:t>n(%) or mean (SD)</a:t>
                      </a:r>
                      <a:endParaRPr sz="900" u="none" strike="noStrike" cap="none">
                        <a:latin typeface="Times New Roman"/>
                        <a:ea typeface="Times New Roman"/>
                        <a:cs typeface="Times New Roman"/>
                        <a:sym typeface="Times New Roman"/>
                      </a:endParaRPr>
                    </a:p>
                  </a:txBody>
                  <a:tcPr marL="9750" marR="9750" marT="9750" marB="9750" anchor="ctr"/>
                </a:tc>
                <a:extLst>
                  <a:ext uri="{0D108BD9-81ED-4DB2-BD59-A6C34878D82A}">
                    <a16:rowId xmlns:a16="http://schemas.microsoft.com/office/drawing/2014/main" val="10000"/>
                  </a:ext>
                </a:extLst>
              </a:tr>
              <a:tr h="148300">
                <a:tc>
                  <a:txBody>
                    <a:bodyPr/>
                    <a:lstStyle/>
                    <a:p>
                      <a:pPr marL="0" marR="0" lvl="0" indent="0" algn="l" rtl="0">
                        <a:lnSpc>
                          <a:spcPct val="115000"/>
                        </a:lnSpc>
                        <a:spcBef>
                          <a:spcPts val="0"/>
                        </a:spcBef>
                        <a:spcAft>
                          <a:spcPts val="0"/>
                        </a:spcAft>
                        <a:buNone/>
                      </a:pPr>
                      <a:r>
                        <a:rPr lang="en" sz="900" u="none" strike="noStrike" cap="none"/>
                        <a:t>Age</a:t>
                      </a:r>
                      <a:endParaRPr sz="900" u="none" strike="noStrike" cap="none">
                        <a:latin typeface="Times New Roman"/>
                        <a:ea typeface="Times New Roman"/>
                        <a:cs typeface="Times New Roman"/>
                        <a:sym typeface="Times New Roman"/>
                      </a:endParaRPr>
                    </a:p>
                  </a:txBody>
                  <a:tcPr marL="9750" marR="9750" marT="9750" marB="9750" anchor="ctr"/>
                </a:tc>
                <a:tc>
                  <a:txBody>
                    <a:bodyPr/>
                    <a:lstStyle/>
                    <a:p>
                      <a:pPr marL="0" marR="0" lvl="0" indent="0" algn="ctr" rtl="0">
                        <a:lnSpc>
                          <a:spcPct val="115000"/>
                        </a:lnSpc>
                        <a:spcBef>
                          <a:spcPts val="0"/>
                        </a:spcBef>
                        <a:spcAft>
                          <a:spcPts val="0"/>
                        </a:spcAft>
                        <a:buNone/>
                      </a:pPr>
                      <a:r>
                        <a:rPr lang="en" sz="900" u="none" strike="noStrike" cap="none"/>
                        <a:t>20.2 +/- 2.4</a:t>
                      </a:r>
                      <a:endParaRPr sz="900" u="none" strike="noStrike" cap="none">
                        <a:latin typeface="Times New Roman"/>
                        <a:ea typeface="Times New Roman"/>
                        <a:cs typeface="Times New Roman"/>
                        <a:sym typeface="Times New Roman"/>
                      </a:endParaRPr>
                    </a:p>
                  </a:txBody>
                  <a:tcPr marL="9750" marR="9750" marT="9750" marB="9750" anchor="ctr"/>
                </a:tc>
                <a:extLst>
                  <a:ext uri="{0D108BD9-81ED-4DB2-BD59-A6C34878D82A}">
                    <a16:rowId xmlns:a16="http://schemas.microsoft.com/office/drawing/2014/main" val="10001"/>
                  </a:ext>
                </a:extLst>
              </a:tr>
              <a:tr h="148300">
                <a:tc>
                  <a:txBody>
                    <a:bodyPr/>
                    <a:lstStyle/>
                    <a:p>
                      <a:pPr marL="0" marR="0" lvl="0" indent="0" algn="l" rtl="0">
                        <a:lnSpc>
                          <a:spcPct val="115000"/>
                        </a:lnSpc>
                        <a:spcBef>
                          <a:spcPts val="0"/>
                        </a:spcBef>
                        <a:spcAft>
                          <a:spcPts val="0"/>
                        </a:spcAft>
                        <a:buNone/>
                      </a:pPr>
                      <a:r>
                        <a:rPr lang="en" sz="900" u="none" strike="noStrike" cap="none"/>
                        <a:t>Gender</a:t>
                      </a:r>
                      <a:endParaRPr sz="900" u="none" strike="noStrike" cap="none">
                        <a:latin typeface="Times New Roman"/>
                        <a:ea typeface="Times New Roman"/>
                        <a:cs typeface="Times New Roman"/>
                        <a:sym typeface="Times New Roman"/>
                      </a:endParaRPr>
                    </a:p>
                  </a:txBody>
                  <a:tcPr marL="9750" marR="9750" marT="9750" marB="9750" anchor="ctr"/>
                </a:tc>
                <a:tc>
                  <a:txBody>
                    <a:bodyPr/>
                    <a:lstStyle/>
                    <a:p>
                      <a:pPr marL="0" marR="0" lvl="0" indent="0" algn="ctr" rtl="0">
                        <a:lnSpc>
                          <a:spcPct val="115000"/>
                        </a:lnSpc>
                        <a:spcBef>
                          <a:spcPts val="0"/>
                        </a:spcBef>
                        <a:spcAft>
                          <a:spcPts val="0"/>
                        </a:spcAft>
                        <a:buNone/>
                      </a:pPr>
                      <a:r>
                        <a:rPr lang="en" sz="900" u="none" strike="noStrike" cap="none"/>
                        <a:t> </a:t>
                      </a:r>
                      <a:endParaRPr sz="900" u="none" strike="noStrike" cap="none">
                        <a:latin typeface="Times New Roman"/>
                        <a:ea typeface="Times New Roman"/>
                        <a:cs typeface="Times New Roman"/>
                        <a:sym typeface="Times New Roman"/>
                      </a:endParaRPr>
                    </a:p>
                  </a:txBody>
                  <a:tcPr marL="9750" marR="9750" marT="9750" marB="9750" anchor="ctr"/>
                </a:tc>
                <a:extLst>
                  <a:ext uri="{0D108BD9-81ED-4DB2-BD59-A6C34878D82A}">
                    <a16:rowId xmlns:a16="http://schemas.microsoft.com/office/drawing/2014/main" val="10002"/>
                  </a:ext>
                </a:extLst>
              </a:tr>
              <a:tr h="148300">
                <a:tc>
                  <a:txBody>
                    <a:bodyPr/>
                    <a:lstStyle/>
                    <a:p>
                      <a:pPr marL="139700" marR="0" lvl="0" indent="0" algn="l" rtl="0">
                        <a:lnSpc>
                          <a:spcPct val="115000"/>
                        </a:lnSpc>
                        <a:spcBef>
                          <a:spcPts val="0"/>
                        </a:spcBef>
                        <a:spcAft>
                          <a:spcPts val="0"/>
                        </a:spcAft>
                        <a:buNone/>
                      </a:pPr>
                      <a:r>
                        <a:rPr lang="en" sz="900" u="none" strike="noStrike" cap="none"/>
                        <a:t>Male</a:t>
                      </a:r>
                      <a:endParaRPr sz="900" u="none" strike="noStrike" cap="none">
                        <a:latin typeface="Times New Roman"/>
                        <a:ea typeface="Times New Roman"/>
                        <a:cs typeface="Times New Roman"/>
                        <a:sym typeface="Times New Roman"/>
                      </a:endParaRPr>
                    </a:p>
                  </a:txBody>
                  <a:tcPr marL="9750" marR="9750" marT="9750" marB="9750" anchor="ctr"/>
                </a:tc>
                <a:tc>
                  <a:txBody>
                    <a:bodyPr/>
                    <a:lstStyle/>
                    <a:p>
                      <a:pPr marL="0" marR="0" lvl="0" indent="0" algn="ctr" rtl="0">
                        <a:lnSpc>
                          <a:spcPct val="115000"/>
                        </a:lnSpc>
                        <a:spcBef>
                          <a:spcPts val="0"/>
                        </a:spcBef>
                        <a:spcAft>
                          <a:spcPts val="0"/>
                        </a:spcAft>
                        <a:buNone/>
                      </a:pPr>
                      <a:r>
                        <a:rPr lang="en" sz="900" u="none" strike="noStrike" cap="none"/>
                        <a:t>562 (56.8)</a:t>
                      </a:r>
                      <a:endParaRPr sz="900" u="none" strike="noStrike" cap="none">
                        <a:latin typeface="Times New Roman"/>
                        <a:ea typeface="Times New Roman"/>
                        <a:cs typeface="Times New Roman"/>
                        <a:sym typeface="Times New Roman"/>
                      </a:endParaRPr>
                    </a:p>
                  </a:txBody>
                  <a:tcPr marL="9750" marR="9750" marT="9750" marB="9750" anchor="ctr"/>
                </a:tc>
                <a:extLst>
                  <a:ext uri="{0D108BD9-81ED-4DB2-BD59-A6C34878D82A}">
                    <a16:rowId xmlns:a16="http://schemas.microsoft.com/office/drawing/2014/main" val="10003"/>
                  </a:ext>
                </a:extLst>
              </a:tr>
              <a:tr h="148300">
                <a:tc>
                  <a:txBody>
                    <a:bodyPr/>
                    <a:lstStyle/>
                    <a:p>
                      <a:pPr marL="139700" marR="0" lvl="0" indent="0" algn="l" rtl="0">
                        <a:lnSpc>
                          <a:spcPct val="115000"/>
                        </a:lnSpc>
                        <a:spcBef>
                          <a:spcPts val="0"/>
                        </a:spcBef>
                        <a:spcAft>
                          <a:spcPts val="0"/>
                        </a:spcAft>
                        <a:buNone/>
                      </a:pPr>
                      <a:r>
                        <a:rPr lang="en" sz="900" u="none" strike="noStrike" cap="none"/>
                        <a:t>Female</a:t>
                      </a:r>
                      <a:endParaRPr sz="900" u="none" strike="noStrike" cap="none">
                        <a:latin typeface="Times New Roman"/>
                        <a:ea typeface="Times New Roman"/>
                        <a:cs typeface="Times New Roman"/>
                        <a:sym typeface="Times New Roman"/>
                      </a:endParaRPr>
                    </a:p>
                  </a:txBody>
                  <a:tcPr marL="9750" marR="9750" marT="9750" marB="9750" anchor="ctr"/>
                </a:tc>
                <a:tc>
                  <a:txBody>
                    <a:bodyPr/>
                    <a:lstStyle/>
                    <a:p>
                      <a:pPr marL="0" marR="0" lvl="0" indent="0" algn="ctr" rtl="0">
                        <a:lnSpc>
                          <a:spcPct val="115000"/>
                        </a:lnSpc>
                        <a:spcBef>
                          <a:spcPts val="0"/>
                        </a:spcBef>
                        <a:spcAft>
                          <a:spcPts val="0"/>
                        </a:spcAft>
                        <a:buNone/>
                      </a:pPr>
                      <a:r>
                        <a:rPr lang="en" sz="900" u="none" strike="noStrike" cap="none"/>
                        <a:t>336 (34.0)</a:t>
                      </a:r>
                      <a:endParaRPr sz="900" u="none" strike="noStrike" cap="none">
                        <a:latin typeface="Times New Roman"/>
                        <a:ea typeface="Times New Roman"/>
                        <a:cs typeface="Times New Roman"/>
                        <a:sym typeface="Times New Roman"/>
                      </a:endParaRPr>
                    </a:p>
                  </a:txBody>
                  <a:tcPr marL="9750" marR="9750" marT="9750" marB="9750" anchor="ctr"/>
                </a:tc>
                <a:extLst>
                  <a:ext uri="{0D108BD9-81ED-4DB2-BD59-A6C34878D82A}">
                    <a16:rowId xmlns:a16="http://schemas.microsoft.com/office/drawing/2014/main" val="10004"/>
                  </a:ext>
                </a:extLst>
              </a:tr>
              <a:tr h="148300">
                <a:tc>
                  <a:txBody>
                    <a:bodyPr/>
                    <a:lstStyle/>
                    <a:p>
                      <a:pPr marL="139700" marR="0" lvl="0" indent="0" algn="l" rtl="0">
                        <a:lnSpc>
                          <a:spcPct val="115000"/>
                        </a:lnSpc>
                        <a:spcBef>
                          <a:spcPts val="0"/>
                        </a:spcBef>
                        <a:spcAft>
                          <a:spcPts val="0"/>
                        </a:spcAft>
                        <a:buNone/>
                      </a:pPr>
                      <a:r>
                        <a:rPr lang="en" sz="900" u="none" strike="noStrike" cap="none"/>
                        <a:t>Other gender identity</a:t>
                      </a:r>
                      <a:endParaRPr sz="900" u="none" strike="noStrike" cap="none">
                        <a:latin typeface="Times New Roman"/>
                        <a:ea typeface="Times New Roman"/>
                        <a:cs typeface="Times New Roman"/>
                        <a:sym typeface="Times New Roman"/>
                      </a:endParaRPr>
                    </a:p>
                  </a:txBody>
                  <a:tcPr marL="9750" marR="9750" marT="9750" marB="9750" anchor="ctr"/>
                </a:tc>
                <a:tc>
                  <a:txBody>
                    <a:bodyPr/>
                    <a:lstStyle/>
                    <a:p>
                      <a:pPr marL="0" marR="0" lvl="0" indent="0" algn="ctr" rtl="0">
                        <a:lnSpc>
                          <a:spcPct val="115000"/>
                        </a:lnSpc>
                        <a:spcBef>
                          <a:spcPts val="0"/>
                        </a:spcBef>
                        <a:spcAft>
                          <a:spcPts val="0"/>
                        </a:spcAft>
                        <a:buNone/>
                      </a:pPr>
                      <a:r>
                        <a:rPr lang="en" sz="900" u="none" strike="noStrike" cap="none"/>
                        <a:t>91 (9.2)</a:t>
                      </a:r>
                      <a:endParaRPr sz="900" u="none" strike="noStrike" cap="none">
                        <a:latin typeface="Times New Roman"/>
                        <a:ea typeface="Times New Roman"/>
                        <a:cs typeface="Times New Roman"/>
                        <a:sym typeface="Times New Roman"/>
                      </a:endParaRPr>
                    </a:p>
                  </a:txBody>
                  <a:tcPr marL="9750" marR="9750" marT="9750" marB="9750" anchor="ctr"/>
                </a:tc>
                <a:extLst>
                  <a:ext uri="{0D108BD9-81ED-4DB2-BD59-A6C34878D82A}">
                    <a16:rowId xmlns:a16="http://schemas.microsoft.com/office/drawing/2014/main" val="10005"/>
                  </a:ext>
                </a:extLst>
              </a:tr>
              <a:tr h="148300">
                <a:tc>
                  <a:txBody>
                    <a:bodyPr/>
                    <a:lstStyle/>
                    <a:p>
                      <a:pPr marL="0" marR="0" lvl="0" indent="0" algn="l" rtl="0">
                        <a:lnSpc>
                          <a:spcPct val="115000"/>
                        </a:lnSpc>
                        <a:spcBef>
                          <a:spcPts val="0"/>
                        </a:spcBef>
                        <a:spcAft>
                          <a:spcPts val="0"/>
                        </a:spcAft>
                        <a:buNone/>
                      </a:pPr>
                      <a:r>
                        <a:rPr lang="en" sz="900" u="none" strike="noStrike" cap="none"/>
                        <a:t>Race and ethnicity</a:t>
                      </a:r>
                      <a:endParaRPr sz="900" u="none" strike="noStrike" cap="none">
                        <a:latin typeface="Times New Roman"/>
                        <a:ea typeface="Times New Roman"/>
                        <a:cs typeface="Times New Roman"/>
                        <a:sym typeface="Times New Roman"/>
                      </a:endParaRPr>
                    </a:p>
                  </a:txBody>
                  <a:tcPr marL="9750" marR="9750" marT="9750" marB="9750" anchor="ctr"/>
                </a:tc>
                <a:tc>
                  <a:txBody>
                    <a:bodyPr/>
                    <a:lstStyle/>
                    <a:p>
                      <a:pPr marL="0" marR="0" lvl="0" indent="0" algn="ctr" rtl="0">
                        <a:lnSpc>
                          <a:spcPct val="115000"/>
                        </a:lnSpc>
                        <a:spcBef>
                          <a:spcPts val="0"/>
                        </a:spcBef>
                        <a:spcAft>
                          <a:spcPts val="0"/>
                        </a:spcAft>
                        <a:buNone/>
                      </a:pPr>
                      <a:r>
                        <a:rPr lang="en" sz="900" u="none" strike="noStrike" cap="none"/>
                        <a:t> </a:t>
                      </a:r>
                      <a:endParaRPr sz="900" u="none" strike="noStrike" cap="none">
                        <a:latin typeface="Times New Roman"/>
                        <a:ea typeface="Times New Roman"/>
                        <a:cs typeface="Times New Roman"/>
                        <a:sym typeface="Times New Roman"/>
                      </a:endParaRPr>
                    </a:p>
                  </a:txBody>
                  <a:tcPr marL="9750" marR="9750" marT="9750" marB="9750" anchor="ctr"/>
                </a:tc>
                <a:extLst>
                  <a:ext uri="{0D108BD9-81ED-4DB2-BD59-A6C34878D82A}">
                    <a16:rowId xmlns:a16="http://schemas.microsoft.com/office/drawing/2014/main" val="10006"/>
                  </a:ext>
                </a:extLst>
              </a:tr>
              <a:tr h="148300">
                <a:tc>
                  <a:txBody>
                    <a:bodyPr/>
                    <a:lstStyle/>
                    <a:p>
                      <a:pPr marL="139700" marR="0" lvl="0" indent="0" algn="l" rtl="0">
                        <a:lnSpc>
                          <a:spcPct val="115000"/>
                        </a:lnSpc>
                        <a:spcBef>
                          <a:spcPts val="0"/>
                        </a:spcBef>
                        <a:spcAft>
                          <a:spcPts val="0"/>
                        </a:spcAft>
                        <a:buNone/>
                      </a:pPr>
                      <a:r>
                        <a:rPr lang="en" sz="900" u="none" strike="noStrike" cap="none"/>
                        <a:t>Non-Hispanic White</a:t>
                      </a:r>
                      <a:endParaRPr sz="900" u="none" strike="noStrike" cap="none">
                        <a:latin typeface="Times New Roman"/>
                        <a:ea typeface="Times New Roman"/>
                        <a:cs typeface="Times New Roman"/>
                        <a:sym typeface="Times New Roman"/>
                      </a:endParaRPr>
                    </a:p>
                  </a:txBody>
                  <a:tcPr marL="9750" marR="9750" marT="9750" marB="9750" anchor="ctr"/>
                </a:tc>
                <a:tc>
                  <a:txBody>
                    <a:bodyPr/>
                    <a:lstStyle/>
                    <a:p>
                      <a:pPr marL="0" marR="0" lvl="0" indent="0" algn="ctr" rtl="0">
                        <a:lnSpc>
                          <a:spcPct val="115000"/>
                        </a:lnSpc>
                        <a:spcBef>
                          <a:spcPts val="0"/>
                        </a:spcBef>
                        <a:spcAft>
                          <a:spcPts val="0"/>
                        </a:spcAft>
                        <a:buNone/>
                      </a:pPr>
                      <a:r>
                        <a:rPr lang="en" sz="900" u="none" strike="noStrike" cap="none"/>
                        <a:t>661 (67.0)</a:t>
                      </a:r>
                      <a:endParaRPr sz="900" u="none" strike="noStrike" cap="none">
                        <a:latin typeface="Times New Roman"/>
                        <a:ea typeface="Times New Roman"/>
                        <a:cs typeface="Times New Roman"/>
                        <a:sym typeface="Times New Roman"/>
                      </a:endParaRPr>
                    </a:p>
                  </a:txBody>
                  <a:tcPr marL="9750" marR="9750" marT="9750" marB="9750" anchor="ctr"/>
                </a:tc>
                <a:extLst>
                  <a:ext uri="{0D108BD9-81ED-4DB2-BD59-A6C34878D82A}">
                    <a16:rowId xmlns:a16="http://schemas.microsoft.com/office/drawing/2014/main" val="10007"/>
                  </a:ext>
                </a:extLst>
              </a:tr>
              <a:tr h="148300">
                <a:tc>
                  <a:txBody>
                    <a:bodyPr/>
                    <a:lstStyle/>
                    <a:p>
                      <a:pPr marL="139700" marR="0" lvl="0" indent="0" algn="l" rtl="0">
                        <a:lnSpc>
                          <a:spcPct val="115000"/>
                        </a:lnSpc>
                        <a:spcBef>
                          <a:spcPts val="0"/>
                        </a:spcBef>
                        <a:spcAft>
                          <a:spcPts val="0"/>
                        </a:spcAft>
                        <a:buNone/>
                      </a:pPr>
                      <a:r>
                        <a:rPr lang="en" sz="900" u="none" strike="noStrike" cap="none"/>
                        <a:t>Hispanic</a:t>
                      </a:r>
                      <a:endParaRPr sz="900" u="none" strike="noStrike" cap="none">
                        <a:latin typeface="Times New Roman"/>
                        <a:ea typeface="Times New Roman"/>
                        <a:cs typeface="Times New Roman"/>
                        <a:sym typeface="Times New Roman"/>
                      </a:endParaRPr>
                    </a:p>
                  </a:txBody>
                  <a:tcPr marL="9750" marR="9750" marT="9750" marB="9750" anchor="ctr"/>
                </a:tc>
                <a:tc>
                  <a:txBody>
                    <a:bodyPr/>
                    <a:lstStyle/>
                    <a:p>
                      <a:pPr marL="0" marR="0" lvl="0" indent="0" algn="ctr" rtl="0">
                        <a:lnSpc>
                          <a:spcPct val="115000"/>
                        </a:lnSpc>
                        <a:spcBef>
                          <a:spcPts val="0"/>
                        </a:spcBef>
                        <a:spcAft>
                          <a:spcPts val="0"/>
                        </a:spcAft>
                        <a:buNone/>
                      </a:pPr>
                      <a:r>
                        <a:rPr lang="en" sz="900" u="none" strike="noStrike" cap="none"/>
                        <a:t>92 (9.3)</a:t>
                      </a:r>
                      <a:endParaRPr sz="900" u="none" strike="noStrike" cap="none">
                        <a:latin typeface="Times New Roman"/>
                        <a:ea typeface="Times New Roman"/>
                        <a:cs typeface="Times New Roman"/>
                        <a:sym typeface="Times New Roman"/>
                      </a:endParaRPr>
                    </a:p>
                  </a:txBody>
                  <a:tcPr marL="9750" marR="9750" marT="9750" marB="9750" anchor="ctr"/>
                </a:tc>
                <a:extLst>
                  <a:ext uri="{0D108BD9-81ED-4DB2-BD59-A6C34878D82A}">
                    <a16:rowId xmlns:a16="http://schemas.microsoft.com/office/drawing/2014/main" val="10008"/>
                  </a:ext>
                </a:extLst>
              </a:tr>
              <a:tr h="148300">
                <a:tc>
                  <a:txBody>
                    <a:bodyPr/>
                    <a:lstStyle/>
                    <a:p>
                      <a:pPr marL="139700" marR="0" lvl="0" indent="0" algn="l" rtl="0">
                        <a:lnSpc>
                          <a:spcPct val="115000"/>
                        </a:lnSpc>
                        <a:spcBef>
                          <a:spcPts val="0"/>
                        </a:spcBef>
                        <a:spcAft>
                          <a:spcPts val="0"/>
                        </a:spcAft>
                        <a:buNone/>
                      </a:pPr>
                      <a:r>
                        <a:rPr lang="en" sz="900" u="none" strike="noStrike" cap="none"/>
                        <a:t>Non-Hispanic Black</a:t>
                      </a:r>
                      <a:endParaRPr sz="900" u="none" strike="noStrike" cap="none">
                        <a:latin typeface="Times New Roman"/>
                        <a:ea typeface="Times New Roman"/>
                        <a:cs typeface="Times New Roman"/>
                        <a:sym typeface="Times New Roman"/>
                      </a:endParaRPr>
                    </a:p>
                  </a:txBody>
                  <a:tcPr marL="9750" marR="9750" marT="9750" marB="9750" anchor="ctr"/>
                </a:tc>
                <a:tc>
                  <a:txBody>
                    <a:bodyPr/>
                    <a:lstStyle/>
                    <a:p>
                      <a:pPr marL="0" marR="0" lvl="0" indent="0" algn="ctr" rtl="0">
                        <a:lnSpc>
                          <a:spcPct val="115000"/>
                        </a:lnSpc>
                        <a:spcBef>
                          <a:spcPts val="0"/>
                        </a:spcBef>
                        <a:spcAft>
                          <a:spcPts val="0"/>
                        </a:spcAft>
                        <a:buNone/>
                      </a:pPr>
                      <a:r>
                        <a:rPr lang="en" sz="900" u="none" strike="noStrike" cap="none"/>
                        <a:t>62 (6.3)</a:t>
                      </a:r>
                      <a:endParaRPr sz="900" u="none" strike="noStrike" cap="none">
                        <a:latin typeface="Times New Roman"/>
                        <a:ea typeface="Times New Roman"/>
                        <a:cs typeface="Times New Roman"/>
                        <a:sym typeface="Times New Roman"/>
                      </a:endParaRPr>
                    </a:p>
                  </a:txBody>
                  <a:tcPr marL="9750" marR="9750" marT="9750" marB="9750" anchor="ctr"/>
                </a:tc>
                <a:extLst>
                  <a:ext uri="{0D108BD9-81ED-4DB2-BD59-A6C34878D82A}">
                    <a16:rowId xmlns:a16="http://schemas.microsoft.com/office/drawing/2014/main" val="10009"/>
                  </a:ext>
                </a:extLst>
              </a:tr>
              <a:tr h="148300">
                <a:tc>
                  <a:txBody>
                    <a:bodyPr/>
                    <a:lstStyle/>
                    <a:p>
                      <a:pPr marL="139700" marR="0" lvl="0" indent="0" algn="l" rtl="0">
                        <a:lnSpc>
                          <a:spcPct val="115000"/>
                        </a:lnSpc>
                        <a:spcBef>
                          <a:spcPts val="0"/>
                        </a:spcBef>
                        <a:spcAft>
                          <a:spcPts val="0"/>
                        </a:spcAft>
                        <a:buNone/>
                      </a:pPr>
                      <a:r>
                        <a:rPr lang="en" sz="900" u="none" strike="noStrike" cap="none"/>
                        <a:t>Non-Hispanic other</a:t>
                      </a:r>
                      <a:endParaRPr sz="900" u="none" strike="noStrike" cap="none">
                        <a:latin typeface="Times New Roman"/>
                        <a:ea typeface="Times New Roman"/>
                        <a:cs typeface="Times New Roman"/>
                        <a:sym typeface="Times New Roman"/>
                      </a:endParaRPr>
                    </a:p>
                  </a:txBody>
                  <a:tcPr marL="9750" marR="9750" marT="9750" marB="9750" anchor="ctr"/>
                </a:tc>
                <a:tc>
                  <a:txBody>
                    <a:bodyPr/>
                    <a:lstStyle/>
                    <a:p>
                      <a:pPr marL="0" marR="0" lvl="0" indent="0" algn="ctr" rtl="0">
                        <a:lnSpc>
                          <a:spcPct val="115000"/>
                        </a:lnSpc>
                        <a:spcBef>
                          <a:spcPts val="0"/>
                        </a:spcBef>
                        <a:spcAft>
                          <a:spcPts val="0"/>
                        </a:spcAft>
                        <a:buNone/>
                      </a:pPr>
                      <a:r>
                        <a:rPr lang="en" sz="900" u="none" strike="noStrike" cap="none"/>
                        <a:t>172 (17.4)</a:t>
                      </a:r>
                      <a:endParaRPr sz="900" u="none" strike="noStrike" cap="none">
                        <a:latin typeface="Times New Roman"/>
                        <a:ea typeface="Times New Roman"/>
                        <a:cs typeface="Times New Roman"/>
                        <a:sym typeface="Times New Roman"/>
                      </a:endParaRPr>
                    </a:p>
                  </a:txBody>
                  <a:tcPr marL="9750" marR="9750" marT="9750" marB="9750" anchor="ctr"/>
                </a:tc>
                <a:extLst>
                  <a:ext uri="{0D108BD9-81ED-4DB2-BD59-A6C34878D82A}">
                    <a16:rowId xmlns:a16="http://schemas.microsoft.com/office/drawing/2014/main" val="10010"/>
                  </a:ext>
                </a:extLst>
              </a:tr>
              <a:tr h="131675">
                <a:tc>
                  <a:txBody>
                    <a:bodyPr/>
                    <a:lstStyle/>
                    <a:p>
                      <a:pPr marL="0" marR="0" lvl="0" indent="0" algn="l" rtl="0">
                        <a:lnSpc>
                          <a:spcPct val="115000"/>
                        </a:lnSpc>
                        <a:spcBef>
                          <a:spcPts val="0"/>
                        </a:spcBef>
                        <a:spcAft>
                          <a:spcPts val="0"/>
                        </a:spcAft>
                        <a:buNone/>
                      </a:pPr>
                      <a:r>
                        <a:rPr lang="en" sz="900" u="none" strike="noStrike" cap="none"/>
                        <a:t>Education level</a:t>
                      </a:r>
                      <a:endParaRPr sz="900" u="none" strike="noStrike" cap="none">
                        <a:latin typeface="Times New Roman"/>
                        <a:ea typeface="Times New Roman"/>
                        <a:cs typeface="Times New Roman"/>
                        <a:sym typeface="Times New Roman"/>
                      </a:endParaRPr>
                    </a:p>
                  </a:txBody>
                  <a:tcPr marL="9750" marR="9750" marT="9750" marB="9750" anchor="ctr"/>
                </a:tc>
                <a:tc>
                  <a:txBody>
                    <a:bodyPr/>
                    <a:lstStyle/>
                    <a:p>
                      <a:pPr marL="0" marR="0" lvl="0" indent="0" algn="ctr" rtl="0">
                        <a:lnSpc>
                          <a:spcPct val="115000"/>
                        </a:lnSpc>
                        <a:spcBef>
                          <a:spcPts val="0"/>
                        </a:spcBef>
                        <a:spcAft>
                          <a:spcPts val="0"/>
                        </a:spcAft>
                        <a:buNone/>
                      </a:pPr>
                      <a:r>
                        <a:rPr lang="en" sz="900" u="none" strike="noStrike" cap="none"/>
                        <a:t> </a:t>
                      </a:r>
                      <a:endParaRPr sz="900" u="none" strike="noStrike" cap="none">
                        <a:latin typeface="Times New Roman"/>
                        <a:ea typeface="Times New Roman"/>
                        <a:cs typeface="Times New Roman"/>
                        <a:sym typeface="Times New Roman"/>
                      </a:endParaRPr>
                    </a:p>
                  </a:txBody>
                  <a:tcPr marL="9750" marR="9750" marT="9750" marB="9750" anchor="ctr"/>
                </a:tc>
                <a:extLst>
                  <a:ext uri="{0D108BD9-81ED-4DB2-BD59-A6C34878D82A}">
                    <a16:rowId xmlns:a16="http://schemas.microsoft.com/office/drawing/2014/main" val="10011"/>
                  </a:ext>
                </a:extLst>
              </a:tr>
              <a:tr h="148300">
                <a:tc>
                  <a:txBody>
                    <a:bodyPr/>
                    <a:lstStyle/>
                    <a:p>
                      <a:pPr marL="139700" marR="0" lvl="0" indent="0" algn="l" rtl="0">
                        <a:lnSpc>
                          <a:spcPct val="115000"/>
                        </a:lnSpc>
                        <a:spcBef>
                          <a:spcPts val="0"/>
                        </a:spcBef>
                        <a:spcAft>
                          <a:spcPts val="0"/>
                        </a:spcAft>
                        <a:buNone/>
                      </a:pPr>
                      <a:r>
                        <a:rPr lang="en" sz="900" u="none" strike="noStrike" cap="none"/>
                        <a:t>Less than high school</a:t>
                      </a:r>
                      <a:endParaRPr sz="900" u="none" strike="noStrike" cap="none">
                        <a:latin typeface="Times New Roman"/>
                        <a:ea typeface="Times New Roman"/>
                        <a:cs typeface="Times New Roman"/>
                        <a:sym typeface="Times New Roman"/>
                      </a:endParaRPr>
                    </a:p>
                  </a:txBody>
                  <a:tcPr marL="9750" marR="9750" marT="9750" marB="9750" anchor="ctr"/>
                </a:tc>
                <a:tc>
                  <a:txBody>
                    <a:bodyPr/>
                    <a:lstStyle/>
                    <a:p>
                      <a:pPr marL="0" marR="0" lvl="0" indent="0" algn="ctr" rtl="0">
                        <a:lnSpc>
                          <a:spcPct val="115000"/>
                        </a:lnSpc>
                        <a:spcBef>
                          <a:spcPts val="0"/>
                        </a:spcBef>
                        <a:spcAft>
                          <a:spcPts val="0"/>
                        </a:spcAft>
                        <a:buNone/>
                      </a:pPr>
                      <a:r>
                        <a:rPr lang="en" sz="900" u="none" strike="noStrike" cap="none"/>
                        <a:t>221 (22.4)</a:t>
                      </a:r>
                      <a:endParaRPr sz="900" u="none" strike="noStrike" cap="none">
                        <a:latin typeface="Times New Roman"/>
                        <a:ea typeface="Times New Roman"/>
                        <a:cs typeface="Times New Roman"/>
                        <a:sym typeface="Times New Roman"/>
                      </a:endParaRPr>
                    </a:p>
                  </a:txBody>
                  <a:tcPr marL="9750" marR="9750" marT="9750" marB="9750" anchor="ctr"/>
                </a:tc>
                <a:extLst>
                  <a:ext uri="{0D108BD9-81ED-4DB2-BD59-A6C34878D82A}">
                    <a16:rowId xmlns:a16="http://schemas.microsoft.com/office/drawing/2014/main" val="10012"/>
                  </a:ext>
                </a:extLst>
              </a:tr>
              <a:tr h="148300">
                <a:tc>
                  <a:txBody>
                    <a:bodyPr/>
                    <a:lstStyle/>
                    <a:p>
                      <a:pPr marL="139700" marR="0" lvl="0" indent="0" algn="l" rtl="0">
                        <a:lnSpc>
                          <a:spcPct val="115000"/>
                        </a:lnSpc>
                        <a:spcBef>
                          <a:spcPts val="0"/>
                        </a:spcBef>
                        <a:spcAft>
                          <a:spcPts val="0"/>
                        </a:spcAft>
                        <a:buNone/>
                      </a:pPr>
                      <a:r>
                        <a:rPr lang="en" sz="900" u="none" strike="noStrike" cap="none"/>
                        <a:t>High school graduate</a:t>
                      </a:r>
                      <a:endParaRPr sz="900" u="none" strike="noStrike" cap="none">
                        <a:latin typeface="Times New Roman"/>
                        <a:ea typeface="Times New Roman"/>
                        <a:cs typeface="Times New Roman"/>
                        <a:sym typeface="Times New Roman"/>
                      </a:endParaRPr>
                    </a:p>
                  </a:txBody>
                  <a:tcPr marL="9750" marR="9750" marT="9750" marB="9750" anchor="ctr"/>
                </a:tc>
                <a:tc>
                  <a:txBody>
                    <a:bodyPr/>
                    <a:lstStyle/>
                    <a:p>
                      <a:pPr marL="0" marR="0" lvl="0" indent="0" algn="ctr" rtl="0">
                        <a:lnSpc>
                          <a:spcPct val="115000"/>
                        </a:lnSpc>
                        <a:spcBef>
                          <a:spcPts val="0"/>
                        </a:spcBef>
                        <a:spcAft>
                          <a:spcPts val="0"/>
                        </a:spcAft>
                        <a:buNone/>
                      </a:pPr>
                      <a:r>
                        <a:rPr lang="en" sz="900" u="none" strike="noStrike" cap="none"/>
                        <a:t>134 (13.6)</a:t>
                      </a:r>
                      <a:endParaRPr sz="900" u="none" strike="noStrike" cap="none">
                        <a:latin typeface="Times New Roman"/>
                        <a:ea typeface="Times New Roman"/>
                        <a:cs typeface="Times New Roman"/>
                        <a:sym typeface="Times New Roman"/>
                      </a:endParaRPr>
                    </a:p>
                  </a:txBody>
                  <a:tcPr marL="9750" marR="9750" marT="9750" marB="9750" anchor="ctr"/>
                </a:tc>
                <a:extLst>
                  <a:ext uri="{0D108BD9-81ED-4DB2-BD59-A6C34878D82A}">
                    <a16:rowId xmlns:a16="http://schemas.microsoft.com/office/drawing/2014/main" val="10013"/>
                  </a:ext>
                </a:extLst>
              </a:tr>
              <a:tr h="148300">
                <a:tc>
                  <a:txBody>
                    <a:bodyPr/>
                    <a:lstStyle/>
                    <a:p>
                      <a:pPr marL="139700" marR="0" lvl="0" indent="0" algn="l" rtl="0">
                        <a:lnSpc>
                          <a:spcPct val="115000"/>
                        </a:lnSpc>
                        <a:spcBef>
                          <a:spcPts val="0"/>
                        </a:spcBef>
                        <a:spcAft>
                          <a:spcPts val="0"/>
                        </a:spcAft>
                        <a:buNone/>
                      </a:pPr>
                      <a:r>
                        <a:rPr lang="en" sz="900" u="none" strike="noStrike" cap="none"/>
                        <a:t>Some college or technical school</a:t>
                      </a:r>
                      <a:endParaRPr sz="900" u="none" strike="noStrike" cap="none">
                        <a:latin typeface="Times New Roman"/>
                        <a:ea typeface="Times New Roman"/>
                        <a:cs typeface="Times New Roman"/>
                        <a:sym typeface="Times New Roman"/>
                      </a:endParaRPr>
                    </a:p>
                  </a:txBody>
                  <a:tcPr marL="9750" marR="9750" marT="9750" marB="9750" anchor="ctr"/>
                </a:tc>
                <a:tc>
                  <a:txBody>
                    <a:bodyPr/>
                    <a:lstStyle/>
                    <a:p>
                      <a:pPr marL="0" marR="0" lvl="0" indent="0" algn="ctr" rtl="0">
                        <a:lnSpc>
                          <a:spcPct val="115000"/>
                        </a:lnSpc>
                        <a:spcBef>
                          <a:spcPts val="0"/>
                        </a:spcBef>
                        <a:spcAft>
                          <a:spcPts val="0"/>
                        </a:spcAft>
                        <a:buNone/>
                      </a:pPr>
                      <a:r>
                        <a:rPr lang="en" sz="900" u="none" strike="noStrike" cap="none"/>
                        <a:t>425 (43.0)</a:t>
                      </a:r>
                      <a:endParaRPr sz="900" u="none" strike="noStrike" cap="none">
                        <a:latin typeface="Times New Roman"/>
                        <a:ea typeface="Times New Roman"/>
                        <a:cs typeface="Times New Roman"/>
                        <a:sym typeface="Times New Roman"/>
                      </a:endParaRPr>
                    </a:p>
                  </a:txBody>
                  <a:tcPr marL="9750" marR="9750" marT="9750" marB="9750" anchor="ctr"/>
                </a:tc>
                <a:extLst>
                  <a:ext uri="{0D108BD9-81ED-4DB2-BD59-A6C34878D82A}">
                    <a16:rowId xmlns:a16="http://schemas.microsoft.com/office/drawing/2014/main" val="10014"/>
                  </a:ext>
                </a:extLst>
              </a:tr>
              <a:tr h="148300">
                <a:tc>
                  <a:txBody>
                    <a:bodyPr/>
                    <a:lstStyle/>
                    <a:p>
                      <a:pPr marL="139700" marR="0" lvl="0" indent="0" algn="l" rtl="0">
                        <a:lnSpc>
                          <a:spcPct val="115000"/>
                        </a:lnSpc>
                        <a:spcBef>
                          <a:spcPts val="0"/>
                        </a:spcBef>
                        <a:spcAft>
                          <a:spcPts val="0"/>
                        </a:spcAft>
                        <a:buNone/>
                      </a:pPr>
                      <a:r>
                        <a:rPr lang="en" sz="900" u="none" strike="noStrike" cap="none"/>
                        <a:t>Associate’s or technical degree</a:t>
                      </a:r>
                      <a:endParaRPr sz="900" u="none" strike="noStrike" cap="none">
                        <a:latin typeface="Times New Roman"/>
                        <a:ea typeface="Times New Roman"/>
                        <a:cs typeface="Times New Roman"/>
                        <a:sym typeface="Times New Roman"/>
                      </a:endParaRPr>
                    </a:p>
                  </a:txBody>
                  <a:tcPr marL="9750" marR="9750" marT="9750" marB="9750" anchor="ctr"/>
                </a:tc>
                <a:tc>
                  <a:txBody>
                    <a:bodyPr/>
                    <a:lstStyle/>
                    <a:p>
                      <a:pPr marL="0" marR="0" lvl="0" indent="0" algn="ctr" rtl="0">
                        <a:lnSpc>
                          <a:spcPct val="115000"/>
                        </a:lnSpc>
                        <a:spcBef>
                          <a:spcPts val="0"/>
                        </a:spcBef>
                        <a:spcAft>
                          <a:spcPts val="0"/>
                        </a:spcAft>
                        <a:buNone/>
                      </a:pPr>
                      <a:r>
                        <a:rPr lang="en" sz="900" u="none" strike="noStrike" cap="none"/>
                        <a:t>106 (10.7)</a:t>
                      </a:r>
                      <a:endParaRPr sz="900" u="none" strike="noStrike" cap="none">
                        <a:latin typeface="Times New Roman"/>
                        <a:ea typeface="Times New Roman"/>
                        <a:cs typeface="Times New Roman"/>
                        <a:sym typeface="Times New Roman"/>
                      </a:endParaRPr>
                    </a:p>
                  </a:txBody>
                  <a:tcPr marL="9750" marR="9750" marT="9750" marB="9750" anchor="ctr"/>
                </a:tc>
                <a:extLst>
                  <a:ext uri="{0D108BD9-81ED-4DB2-BD59-A6C34878D82A}">
                    <a16:rowId xmlns:a16="http://schemas.microsoft.com/office/drawing/2014/main" val="10015"/>
                  </a:ext>
                </a:extLst>
              </a:tr>
              <a:tr h="148300">
                <a:tc>
                  <a:txBody>
                    <a:bodyPr/>
                    <a:lstStyle/>
                    <a:p>
                      <a:pPr marL="139700" marR="0" lvl="0" indent="0" algn="l" rtl="0">
                        <a:lnSpc>
                          <a:spcPct val="115000"/>
                        </a:lnSpc>
                        <a:spcBef>
                          <a:spcPts val="0"/>
                        </a:spcBef>
                        <a:spcAft>
                          <a:spcPts val="0"/>
                        </a:spcAft>
                        <a:buNone/>
                      </a:pPr>
                      <a:r>
                        <a:rPr lang="en" sz="900" u="none" strike="noStrike" cap="none"/>
                        <a:t>Bachelor’s degree or higher</a:t>
                      </a:r>
                      <a:endParaRPr sz="900" u="none" strike="noStrike" cap="none">
                        <a:latin typeface="Times New Roman"/>
                        <a:ea typeface="Times New Roman"/>
                        <a:cs typeface="Times New Roman"/>
                        <a:sym typeface="Times New Roman"/>
                      </a:endParaRPr>
                    </a:p>
                  </a:txBody>
                  <a:tcPr marL="9750" marR="9750" marT="9750" marB="9750" anchor="ctr"/>
                </a:tc>
                <a:tc>
                  <a:txBody>
                    <a:bodyPr/>
                    <a:lstStyle/>
                    <a:p>
                      <a:pPr marL="0" marR="0" lvl="0" indent="0" algn="ctr" rtl="0">
                        <a:lnSpc>
                          <a:spcPct val="115000"/>
                        </a:lnSpc>
                        <a:spcBef>
                          <a:spcPts val="0"/>
                        </a:spcBef>
                        <a:spcAft>
                          <a:spcPts val="0"/>
                        </a:spcAft>
                        <a:buNone/>
                      </a:pPr>
                      <a:r>
                        <a:rPr lang="en" sz="900" u="none" strike="noStrike" cap="none"/>
                        <a:t>103 (10.4)</a:t>
                      </a:r>
                      <a:endParaRPr sz="900" u="none" strike="noStrike" cap="none">
                        <a:latin typeface="Times New Roman"/>
                        <a:ea typeface="Times New Roman"/>
                        <a:cs typeface="Times New Roman"/>
                        <a:sym typeface="Times New Roman"/>
                      </a:endParaRPr>
                    </a:p>
                  </a:txBody>
                  <a:tcPr marL="9750" marR="9750" marT="9750" marB="9750" anchor="ctr"/>
                </a:tc>
                <a:extLst>
                  <a:ext uri="{0D108BD9-81ED-4DB2-BD59-A6C34878D82A}">
                    <a16:rowId xmlns:a16="http://schemas.microsoft.com/office/drawing/2014/main" val="10016"/>
                  </a:ext>
                </a:extLst>
              </a:tr>
              <a:tr h="148300">
                <a:tc>
                  <a:txBody>
                    <a:bodyPr/>
                    <a:lstStyle/>
                    <a:p>
                      <a:pPr marL="0" marR="0" lvl="0" indent="0" algn="l" rtl="0">
                        <a:lnSpc>
                          <a:spcPct val="115000"/>
                        </a:lnSpc>
                        <a:spcBef>
                          <a:spcPts val="0"/>
                        </a:spcBef>
                        <a:spcAft>
                          <a:spcPts val="0"/>
                        </a:spcAft>
                        <a:buNone/>
                      </a:pPr>
                      <a:r>
                        <a:rPr lang="en" sz="900" u="none" strike="noStrike" cap="none"/>
                        <a:t>Region</a:t>
                      </a:r>
                      <a:endParaRPr sz="900" u="none" strike="noStrike" cap="none">
                        <a:latin typeface="Times New Roman"/>
                        <a:ea typeface="Times New Roman"/>
                        <a:cs typeface="Times New Roman"/>
                        <a:sym typeface="Times New Roman"/>
                      </a:endParaRPr>
                    </a:p>
                  </a:txBody>
                  <a:tcPr marL="9750" marR="9750" marT="9750" marB="9750" anchor="ctr"/>
                </a:tc>
                <a:tc>
                  <a:txBody>
                    <a:bodyPr/>
                    <a:lstStyle/>
                    <a:p>
                      <a:pPr marL="0" marR="0" lvl="0" indent="0" algn="ctr" rtl="0">
                        <a:lnSpc>
                          <a:spcPct val="115000"/>
                        </a:lnSpc>
                        <a:spcBef>
                          <a:spcPts val="0"/>
                        </a:spcBef>
                        <a:spcAft>
                          <a:spcPts val="0"/>
                        </a:spcAft>
                        <a:buNone/>
                      </a:pPr>
                      <a:r>
                        <a:rPr lang="en" sz="900" u="none" strike="noStrike" cap="none"/>
                        <a:t> </a:t>
                      </a:r>
                      <a:endParaRPr sz="900" u="none" strike="noStrike" cap="none">
                        <a:latin typeface="Times New Roman"/>
                        <a:ea typeface="Times New Roman"/>
                        <a:cs typeface="Times New Roman"/>
                        <a:sym typeface="Times New Roman"/>
                      </a:endParaRPr>
                    </a:p>
                  </a:txBody>
                  <a:tcPr marL="9750" marR="9750" marT="9750" marB="9750" anchor="ctr"/>
                </a:tc>
                <a:extLst>
                  <a:ext uri="{0D108BD9-81ED-4DB2-BD59-A6C34878D82A}">
                    <a16:rowId xmlns:a16="http://schemas.microsoft.com/office/drawing/2014/main" val="10017"/>
                  </a:ext>
                </a:extLst>
              </a:tr>
              <a:tr h="148300">
                <a:tc>
                  <a:txBody>
                    <a:bodyPr/>
                    <a:lstStyle/>
                    <a:p>
                      <a:pPr marL="139700" marR="0" lvl="0" indent="0" algn="l" rtl="0">
                        <a:lnSpc>
                          <a:spcPct val="115000"/>
                        </a:lnSpc>
                        <a:spcBef>
                          <a:spcPts val="0"/>
                        </a:spcBef>
                        <a:spcAft>
                          <a:spcPts val="0"/>
                        </a:spcAft>
                        <a:buNone/>
                      </a:pPr>
                      <a:r>
                        <a:rPr lang="en" sz="900" u="none" strike="noStrike" cap="none"/>
                        <a:t>Midwest</a:t>
                      </a:r>
                      <a:endParaRPr sz="900" u="none" strike="noStrike" cap="none">
                        <a:latin typeface="Times New Roman"/>
                        <a:ea typeface="Times New Roman"/>
                        <a:cs typeface="Times New Roman"/>
                        <a:sym typeface="Times New Roman"/>
                      </a:endParaRPr>
                    </a:p>
                  </a:txBody>
                  <a:tcPr marL="9750" marR="9750" marT="9750" marB="9750" anchor="ctr"/>
                </a:tc>
                <a:tc>
                  <a:txBody>
                    <a:bodyPr/>
                    <a:lstStyle/>
                    <a:p>
                      <a:pPr marL="0" marR="0" lvl="0" indent="0" algn="ctr" rtl="0">
                        <a:lnSpc>
                          <a:spcPct val="115000"/>
                        </a:lnSpc>
                        <a:spcBef>
                          <a:spcPts val="0"/>
                        </a:spcBef>
                        <a:spcAft>
                          <a:spcPts val="0"/>
                        </a:spcAft>
                        <a:buNone/>
                      </a:pPr>
                      <a:r>
                        <a:rPr lang="en" sz="900" u="none" strike="noStrike" cap="none"/>
                        <a:t>284 (28.7)</a:t>
                      </a:r>
                      <a:endParaRPr sz="900" u="none" strike="noStrike" cap="none">
                        <a:latin typeface="Times New Roman"/>
                        <a:ea typeface="Times New Roman"/>
                        <a:cs typeface="Times New Roman"/>
                        <a:sym typeface="Times New Roman"/>
                      </a:endParaRPr>
                    </a:p>
                  </a:txBody>
                  <a:tcPr marL="9750" marR="9750" marT="9750" marB="9750" anchor="ctr"/>
                </a:tc>
                <a:extLst>
                  <a:ext uri="{0D108BD9-81ED-4DB2-BD59-A6C34878D82A}">
                    <a16:rowId xmlns:a16="http://schemas.microsoft.com/office/drawing/2014/main" val="10018"/>
                  </a:ext>
                </a:extLst>
              </a:tr>
              <a:tr h="148300">
                <a:tc>
                  <a:txBody>
                    <a:bodyPr/>
                    <a:lstStyle/>
                    <a:p>
                      <a:pPr marL="139700" marR="0" lvl="0" indent="0" algn="l" rtl="0">
                        <a:lnSpc>
                          <a:spcPct val="115000"/>
                        </a:lnSpc>
                        <a:spcBef>
                          <a:spcPts val="0"/>
                        </a:spcBef>
                        <a:spcAft>
                          <a:spcPts val="0"/>
                        </a:spcAft>
                        <a:buNone/>
                      </a:pPr>
                      <a:r>
                        <a:rPr lang="en" sz="900" u="none" strike="noStrike" cap="none"/>
                        <a:t>Northeast</a:t>
                      </a:r>
                      <a:endParaRPr sz="900" u="none" strike="noStrike" cap="none">
                        <a:latin typeface="Times New Roman"/>
                        <a:ea typeface="Times New Roman"/>
                        <a:cs typeface="Times New Roman"/>
                        <a:sym typeface="Times New Roman"/>
                      </a:endParaRPr>
                    </a:p>
                  </a:txBody>
                  <a:tcPr marL="9750" marR="9750" marT="9750" marB="9750" anchor="ctr"/>
                </a:tc>
                <a:tc>
                  <a:txBody>
                    <a:bodyPr/>
                    <a:lstStyle/>
                    <a:p>
                      <a:pPr marL="0" marR="0" lvl="0" indent="0" algn="ctr" rtl="0">
                        <a:lnSpc>
                          <a:spcPct val="115000"/>
                        </a:lnSpc>
                        <a:spcBef>
                          <a:spcPts val="0"/>
                        </a:spcBef>
                        <a:spcAft>
                          <a:spcPts val="0"/>
                        </a:spcAft>
                        <a:buNone/>
                      </a:pPr>
                      <a:r>
                        <a:rPr lang="en" sz="900" u="none" strike="noStrike" cap="none"/>
                        <a:t>209 (21.2)</a:t>
                      </a:r>
                      <a:endParaRPr sz="900" u="none" strike="noStrike" cap="none">
                        <a:latin typeface="Times New Roman"/>
                        <a:ea typeface="Times New Roman"/>
                        <a:cs typeface="Times New Roman"/>
                        <a:sym typeface="Times New Roman"/>
                      </a:endParaRPr>
                    </a:p>
                  </a:txBody>
                  <a:tcPr marL="9750" marR="9750" marT="9750" marB="9750" anchor="ctr"/>
                </a:tc>
                <a:extLst>
                  <a:ext uri="{0D108BD9-81ED-4DB2-BD59-A6C34878D82A}">
                    <a16:rowId xmlns:a16="http://schemas.microsoft.com/office/drawing/2014/main" val="10019"/>
                  </a:ext>
                </a:extLst>
              </a:tr>
              <a:tr h="148300">
                <a:tc>
                  <a:txBody>
                    <a:bodyPr/>
                    <a:lstStyle/>
                    <a:p>
                      <a:pPr marL="139700" marR="0" lvl="0" indent="0" algn="l" rtl="0">
                        <a:lnSpc>
                          <a:spcPct val="115000"/>
                        </a:lnSpc>
                        <a:spcBef>
                          <a:spcPts val="0"/>
                        </a:spcBef>
                        <a:spcAft>
                          <a:spcPts val="0"/>
                        </a:spcAft>
                        <a:buNone/>
                      </a:pPr>
                      <a:r>
                        <a:rPr lang="en" sz="900" u="none" strike="noStrike" cap="none"/>
                        <a:t>South</a:t>
                      </a:r>
                      <a:endParaRPr sz="900" u="none" strike="noStrike" cap="none">
                        <a:latin typeface="Times New Roman"/>
                        <a:ea typeface="Times New Roman"/>
                        <a:cs typeface="Times New Roman"/>
                        <a:sym typeface="Times New Roman"/>
                      </a:endParaRPr>
                    </a:p>
                  </a:txBody>
                  <a:tcPr marL="9750" marR="9750" marT="9750" marB="9750" anchor="ctr"/>
                </a:tc>
                <a:tc>
                  <a:txBody>
                    <a:bodyPr/>
                    <a:lstStyle/>
                    <a:p>
                      <a:pPr marL="0" marR="0" lvl="0" indent="0" algn="ctr" rtl="0">
                        <a:lnSpc>
                          <a:spcPct val="115000"/>
                        </a:lnSpc>
                        <a:spcBef>
                          <a:spcPts val="0"/>
                        </a:spcBef>
                        <a:spcAft>
                          <a:spcPts val="0"/>
                        </a:spcAft>
                        <a:buNone/>
                      </a:pPr>
                      <a:r>
                        <a:rPr lang="en" sz="900" u="none" strike="noStrike" cap="none"/>
                        <a:t>274 (27.7)</a:t>
                      </a:r>
                      <a:endParaRPr sz="900" u="none" strike="noStrike" cap="none">
                        <a:latin typeface="Times New Roman"/>
                        <a:ea typeface="Times New Roman"/>
                        <a:cs typeface="Times New Roman"/>
                        <a:sym typeface="Times New Roman"/>
                      </a:endParaRPr>
                    </a:p>
                  </a:txBody>
                  <a:tcPr marL="9750" marR="9750" marT="9750" marB="9750" anchor="ctr"/>
                </a:tc>
                <a:extLst>
                  <a:ext uri="{0D108BD9-81ED-4DB2-BD59-A6C34878D82A}">
                    <a16:rowId xmlns:a16="http://schemas.microsoft.com/office/drawing/2014/main" val="10020"/>
                  </a:ext>
                </a:extLst>
              </a:tr>
              <a:tr h="148300">
                <a:tc>
                  <a:txBody>
                    <a:bodyPr/>
                    <a:lstStyle/>
                    <a:p>
                      <a:pPr marL="139700" marR="0" lvl="0" indent="0" algn="l" rtl="0">
                        <a:lnSpc>
                          <a:spcPct val="115000"/>
                        </a:lnSpc>
                        <a:spcBef>
                          <a:spcPts val="0"/>
                        </a:spcBef>
                        <a:spcAft>
                          <a:spcPts val="0"/>
                        </a:spcAft>
                        <a:buNone/>
                      </a:pPr>
                      <a:r>
                        <a:rPr lang="en" sz="900" u="none" strike="noStrike" cap="none"/>
                        <a:t>West</a:t>
                      </a:r>
                      <a:endParaRPr sz="900" u="none" strike="noStrike" cap="none">
                        <a:latin typeface="Times New Roman"/>
                        <a:ea typeface="Times New Roman"/>
                        <a:cs typeface="Times New Roman"/>
                        <a:sym typeface="Times New Roman"/>
                      </a:endParaRPr>
                    </a:p>
                  </a:txBody>
                  <a:tcPr marL="9750" marR="9750" marT="9750" marB="9750" anchor="ctr"/>
                </a:tc>
                <a:tc>
                  <a:txBody>
                    <a:bodyPr/>
                    <a:lstStyle/>
                    <a:p>
                      <a:pPr marL="0" marR="0" lvl="0" indent="0" algn="ctr" rtl="0">
                        <a:lnSpc>
                          <a:spcPct val="115000"/>
                        </a:lnSpc>
                        <a:spcBef>
                          <a:spcPts val="0"/>
                        </a:spcBef>
                        <a:spcAft>
                          <a:spcPts val="0"/>
                        </a:spcAft>
                        <a:buNone/>
                      </a:pPr>
                      <a:r>
                        <a:rPr lang="en" sz="900" u="none" strike="noStrike" cap="none"/>
                        <a:t>221 (22.4)</a:t>
                      </a:r>
                      <a:endParaRPr sz="900" u="none" strike="noStrike" cap="none">
                        <a:latin typeface="Times New Roman"/>
                        <a:ea typeface="Times New Roman"/>
                        <a:cs typeface="Times New Roman"/>
                        <a:sym typeface="Times New Roman"/>
                      </a:endParaRPr>
                    </a:p>
                  </a:txBody>
                  <a:tcPr marL="9750" marR="9750" marT="9750" marB="9750" anchor="ctr"/>
                </a:tc>
                <a:extLst>
                  <a:ext uri="{0D108BD9-81ED-4DB2-BD59-A6C34878D82A}">
                    <a16:rowId xmlns:a16="http://schemas.microsoft.com/office/drawing/2014/main" val="10021"/>
                  </a:ext>
                </a:extLst>
              </a:tr>
              <a:tr h="148300">
                <a:tc>
                  <a:txBody>
                    <a:bodyPr/>
                    <a:lstStyle/>
                    <a:p>
                      <a:pPr marL="0" marR="0" lvl="0" indent="0" algn="l" rtl="0">
                        <a:lnSpc>
                          <a:spcPct val="115000"/>
                        </a:lnSpc>
                        <a:spcBef>
                          <a:spcPts val="0"/>
                        </a:spcBef>
                        <a:spcAft>
                          <a:spcPts val="0"/>
                        </a:spcAft>
                        <a:buNone/>
                      </a:pPr>
                      <a:r>
                        <a:rPr lang="en" sz="900" u="none" strike="noStrike" cap="none"/>
                        <a:t>Rurality</a:t>
                      </a:r>
                      <a:endParaRPr sz="900" u="none" strike="noStrike" cap="none">
                        <a:latin typeface="Times New Roman"/>
                        <a:ea typeface="Times New Roman"/>
                        <a:cs typeface="Times New Roman"/>
                        <a:sym typeface="Times New Roman"/>
                      </a:endParaRPr>
                    </a:p>
                  </a:txBody>
                  <a:tcPr marL="9750" marR="9750" marT="9750" marB="9750" anchor="ctr"/>
                </a:tc>
                <a:tc>
                  <a:txBody>
                    <a:bodyPr/>
                    <a:lstStyle/>
                    <a:p>
                      <a:pPr marL="0" marR="0" lvl="0" indent="0" algn="ctr" rtl="0">
                        <a:lnSpc>
                          <a:spcPct val="115000"/>
                        </a:lnSpc>
                        <a:spcBef>
                          <a:spcPts val="0"/>
                        </a:spcBef>
                        <a:spcAft>
                          <a:spcPts val="0"/>
                        </a:spcAft>
                        <a:buNone/>
                      </a:pPr>
                      <a:r>
                        <a:rPr lang="en" sz="900" u="none" strike="noStrike" cap="none"/>
                        <a:t> </a:t>
                      </a:r>
                      <a:endParaRPr sz="900" u="none" strike="noStrike" cap="none">
                        <a:latin typeface="Times New Roman"/>
                        <a:ea typeface="Times New Roman"/>
                        <a:cs typeface="Times New Roman"/>
                        <a:sym typeface="Times New Roman"/>
                      </a:endParaRPr>
                    </a:p>
                  </a:txBody>
                  <a:tcPr marL="9750" marR="9750" marT="9750" marB="9750" anchor="ctr"/>
                </a:tc>
                <a:extLst>
                  <a:ext uri="{0D108BD9-81ED-4DB2-BD59-A6C34878D82A}">
                    <a16:rowId xmlns:a16="http://schemas.microsoft.com/office/drawing/2014/main" val="10022"/>
                  </a:ext>
                </a:extLst>
              </a:tr>
              <a:tr h="148300">
                <a:tc>
                  <a:txBody>
                    <a:bodyPr/>
                    <a:lstStyle/>
                    <a:p>
                      <a:pPr marL="139700" marR="0" lvl="0" indent="0" algn="l" rtl="0">
                        <a:lnSpc>
                          <a:spcPct val="115000"/>
                        </a:lnSpc>
                        <a:spcBef>
                          <a:spcPts val="0"/>
                        </a:spcBef>
                        <a:spcAft>
                          <a:spcPts val="0"/>
                        </a:spcAft>
                        <a:buNone/>
                      </a:pPr>
                      <a:r>
                        <a:rPr lang="en" sz="900" u="none" strike="noStrike" cap="none"/>
                        <a:t>Rural</a:t>
                      </a:r>
                      <a:endParaRPr sz="900" u="none" strike="noStrike" cap="none">
                        <a:latin typeface="Times New Roman"/>
                        <a:ea typeface="Times New Roman"/>
                        <a:cs typeface="Times New Roman"/>
                        <a:sym typeface="Times New Roman"/>
                      </a:endParaRPr>
                    </a:p>
                  </a:txBody>
                  <a:tcPr marL="9750" marR="9750" marT="9750" marB="9750" anchor="ctr"/>
                </a:tc>
                <a:tc>
                  <a:txBody>
                    <a:bodyPr/>
                    <a:lstStyle/>
                    <a:p>
                      <a:pPr marL="0" marR="0" lvl="0" indent="0" algn="ctr" rtl="0">
                        <a:lnSpc>
                          <a:spcPct val="115000"/>
                        </a:lnSpc>
                        <a:spcBef>
                          <a:spcPts val="0"/>
                        </a:spcBef>
                        <a:spcAft>
                          <a:spcPts val="0"/>
                        </a:spcAft>
                        <a:buNone/>
                      </a:pPr>
                      <a:r>
                        <a:rPr lang="en" sz="900" u="none" strike="noStrike" cap="none"/>
                        <a:t>86 (8.6)</a:t>
                      </a:r>
                      <a:endParaRPr sz="900" u="none" strike="noStrike" cap="none">
                        <a:latin typeface="Times New Roman"/>
                        <a:ea typeface="Times New Roman"/>
                        <a:cs typeface="Times New Roman"/>
                        <a:sym typeface="Times New Roman"/>
                      </a:endParaRPr>
                    </a:p>
                  </a:txBody>
                  <a:tcPr marL="9750" marR="9750" marT="9750" marB="9750" anchor="ctr"/>
                </a:tc>
                <a:extLst>
                  <a:ext uri="{0D108BD9-81ED-4DB2-BD59-A6C34878D82A}">
                    <a16:rowId xmlns:a16="http://schemas.microsoft.com/office/drawing/2014/main" val="10023"/>
                  </a:ext>
                </a:extLst>
              </a:tr>
              <a:tr h="148300">
                <a:tc>
                  <a:txBody>
                    <a:bodyPr/>
                    <a:lstStyle/>
                    <a:p>
                      <a:pPr marL="139700" marR="0" lvl="0" indent="0" algn="l" rtl="0">
                        <a:lnSpc>
                          <a:spcPct val="115000"/>
                        </a:lnSpc>
                        <a:spcBef>
                          <a:spcPts val="0"/>
                        </a:spcBef>
                        <a:spcAft>
                          <a:spcPts val="0"/>
                        </a:spcAft>
                        <a:buNone/>
                      </a:pPr>
                      <a:r>
                        <a:rPr lang="en" sz="900" u="none" strike="noStrike" cap="none"/>
                        <a:t>Suburban</a:t>
                      </a:r>
                      <a:endParaRPr sz="900" u="none" strike="noStrike" cap="none">
                        <a:latin typeface="Times New Roman"/>
                        <a:ea typeface="Times New Roman"/>
                        <a:cs typeface="Times New Roman"/>
                        <a:sym typeface="Times New Roman"/>
                      </a:endParaRPr>
                    </a:p>
                  </a:txBody>
                  <a:tcPr marL="9750" marR="9750" marT="9750" marB="9750" anchor="ctr"/>
                </a:tc>
                <a:tc>
                  <a:txBody>
                    <a:bodyPr/>
                    <a:lstStyle/>
                    <a:p>
                      <a:pPr marL="0" marR="0" lvl="0" indent="0" algn="ctr" rtl="0">
                        <a:lnSpc>
                          <a:spcPct val="115000"/>
                        </a:lnSpc>
                        <a:spcBef>
                          <a:spcPts val="0"/>
                        </a:spcBef>
                        <a:spcAft>
                          <a:spcPts val="0"/>
                        </a:spcAft>
                        <a:buNone/>
                      </a:pPr>
                      <a:r>
                        <a:rPr lang="en" sz="900" u="none" strike="noStrike" cap="none"/>
                        <a:t>554 (56.4)</a:t>
                      </a:r>
                      <a:endParaRPr sz="900" u="none" strike="noStrike" cap="none">
                        <a:latin typeface="Times New Roman"/>
                        <a:ea typeface="Times New Roman"/>
                        <a:cs typeface="Times New Roman"/>
                        <a:sym typeface="Times New Roman"/>
                      </a:endParaRPr>
                    </a:p>
                  </a:txBody>
                  <a:tcPr marL="9750" marR="9750" marT="9750" marB="9750" anchor="ctr"/>
                </a:tc>
                <a:extLst>
                  <a:ext uri="{0D108BD9-81ED-4DB2-BD59-A6C34878D82A}">
                    <a16:rowId xmlns:a16="http://schemas.microsoft.com/office/drawing/2014/main" val="10024"/>
                  </a:ext>
                </a:extLst>
              </a:tr>
              <a:tr h="148300">
                <a:tc>
                  <a:txBody>
                    <a:bodyPr/>
                    <a:lstStyle/>
                    <a:p>
                      <a:pPr marL="139700" marR="0" lvl="0" indent="0" algn="l" rtl="0">
                        <a:lnSpc>
                          <a:spcPct val="115000"/>
                        </a:lnSpc>
                        <a:spcBef>
                          <a:spcPts val="0"/>
                        </a:spcBef>
                        <a:spcAft>
                          <a:spcPts val="0"/>
                        </a:spcAft>
                        <a:buNone/>
                      </a:pPr>
                      <a:r>
                        <a:rPr lang="en" sz="900" u="none" strike="noStrike" cap="none"/>
                        <a:t>Urban</a:t>
                      </a:r>
                      <a:endParaRPr sz="900" u="none" strike="noStrike" cap="none">
                        <a:latin typeface="Times New Roman"/>
                        <a:ea typeface="Times New Roman"/>
                        <a:cs typeface="Times New Roman"/>
                        <a:sym typeface="Times New Roman"/>
                      </a:endParaRPr>
                    </a:p>
                  </a:txBody>
                  <a:tcPr marL="9750" marR="9750" marT="9750" marB="9750" anchor="ctr"/>
                </a:tc>
                <a:tc>
                  <a:txBody>
                    <a:bodyPr/>
                    <a:lstStyle/>
                    <a:p>
                      <a:pPr marL="0" marR="0" lvl="0" indent="0" algn="ctr" rtl="0">
                        <a:lnSpc>
                          <a:spcPct val="115000"/>
                        </a:lnSpc>
                        <a:spcBef>
                          <a:spcPts val="0"/>
                        </a:spcBef>
                        <a:spcAft>
                          <a:spcPts val="0"/>
                        </a:spcAft>
                        <a:buNone/>
                      </a:pPr>
                      <a:r>
                        <a:rPr lang="en" sz="900" u="none" strike="noStrike" cap="none"/>
                        <a:t>343 (34.9)</a:t>
                      </a:r>
                      <a:endParaRPr sz="900" u="none" strike="noStrike" cap="none">
                        <a:latin typeface="Times New Roman"/>
                        <a:ea typeface="Times New Roman"/>
                        <a:cs typeface="Times New Roman"/>
                        <a:sym typeface="Times New Roman"/>
                      </a:endParaRPr>
                    </a:p>
                  </a:txBody>
                  <a:tcPr marL="9750" marR="9750" marT="9750" marB="9750" anchor="ctr"/>
                </a:tc>
                <a:extLst>
                  <a:ext uri="{0D108BD9-81ED-4DB2-BD59-A6C34878D82A}">
                    <a16:rowId xmlns:a16="http://schemas.microsoft.com/office/drawing/2014/main" val="10025"/>
                  </a:ext>
                </a:extLst>
              </a:tr>
            </a:tbl>
          </a:graphicData>
        </a:graphic>
      </p:graphicFrame>
      <p:sp>
        <p:nvSpPr>
          <p:cNvPr id="220" name="Google Shape;220;p37"/>
          <p:cNvSpPr txBox="1"/>
          <p:nvPr/>
        </p:nvSpPr>
        <p:spPr>
          <a:xfrm>
            <a:off x="5084875" y="131700"/>
            <a:ext cx="4012800" cy="238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100" b="1">
                <a:solidFill>
                  <a:schemeClr val="dk1"/>
                </a:solidFill>
                <a:latin typeface="Times New Roman"/>
                <a:ea typeface="Times New Roman"/>
                <a:cs typeface="Times New Roman"/>
                <a:sym typeface="Times New Roman"/>
              </a:rPr>
              <a:t>Table 1: Respondent demographic characteristics (n=989)</a:t>
            </a:r>
            <a:endParaRPr sz="1100">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IBM Plex Sans"/>
              <a:buNone/>
            </a:pPr>
            <a:r>
              <a:rPr lang="en"/>
              <a:t>Results</a:t>
            </a:r>
            <a:endParaRPr/>
          </a:p>
        </p:txBody>
      </p:sp>
      <p:sp>
        <p:nvSpPr>
          <p:cNvPr id="226" name="Google Shape;226;p38"/>
          <p:cNvSpPr txBox="1">
            <a:spLocks noGrp="1"/>
          </p:cNvSpPr>
          <p:nvPr>
            <p:ph type="body" idx="1"/>
          </p:nvPr>
        </p:nvSpPr>
        <p:spPr>
          <a:xfrm>
            <a:off x="628650" y="1268044"/>
            <a:ext cx="7886700" cy="3263400"/>
          </a:xfrm>
          <a:prstGeom prst="rect">
            <a:avLst/>
          </a:prstGeom>
          <a:noFill/>
          <a:ln>
            <a:noFill/>
          </a:ln>
        </p:spPr>
        <p:txBody>
          <a:bodyPr spcFirstLastPara="1" wrap="square" lIns="68575" tIns="34275" rIns="68575" bIns="34275" anchor="t" anchorCtr="0">
            <a:normAutofit/>
          </a:bodyPr>
          <a:lstStyle/>
          <a:p>
            <a:pPr marL="177800" lvl="0" indent="-209550" algn="l" rtl="0">
              <a:spcBef>
                <a:spcPts val="0"/>
              </a:spcBef>
              <a:spcAft>
                <a:spcPts val="0"/>
              </a:spcAft>
              <a:buClr>
                <a:srgbClr val="00274C"/>
              </a:buClr>
              <a:buSzPts val="1900"/>
              <a:buFont typeface="Calibri"/>
              <a:buChar char="●"/>
            </a:pPr>
            <a:r>
              <a:rPr lang="en" sz="1900">
                <a:solidFill>
                  <a:srgbClr val="655A52"/>
                </a:solidFill>
              </a:rPr>
              <a:t>81% reported testing for COVID-19 at least once</a:t>
            </a:r>
            <a:endParaRPr sz="1900">
              <a:solidFill>
                <a:srgbClr val="655A52"/>
              </a:solidFill>
            </a:endParaRPr>
          </a:p>
          <a:p>
            <a:pPr marL="177800" lvl="0" indent="-209550" algn="l" rtl="0">
              <a:spcBef>
                <a:spcPts val="800"/>
              </a:spcBef>
              <a:spcAft>
                <a:spcPts val="0"/>
              </a:spcAft>
              <a:buClr>
                <a:srgbClr val="00274C"/>
              </a:buClr>
              <a:buSzPts val="1900"/>
              <a:buFont typeface="Calibri"/>
              <a:buChar char="●"/>
            </a:pPr>
            <a:r>
              <a:rPr lang="en" sz="1900">
                <a:solidFill>
                  <a:srgbClr val="655A52"/>
                </a:solidFill>
              </a:rPr>
              <a:t>71% reported they would test following an event</a:t>
            </a:r>
            <a:endParaRPr sz="1900">
              <a:solidFill>
                <a:srgbClr val="655A52"/>
              </a:solidFill>
            </a:endParaRPr>
          </a:p>
          <a:p>
            <a:pPr marL="177800" lvl="0" indent="-209550" algn="l" rtl="0">
              <a:spcBef>
                <a:spcPts val="800"/>
              </a:spcBef>
              <a:spcAft>
                <a:spcPts val="0"/>
              </a:spcAft>
              <a:buClr>
                <a:srgbClr val="00274C"/>
              </a:buClr>
              <a:buSzPts val="1900"/>
              <a:buFont typeface="Calibri"/>
              <a:buChar char="●"/>
            </a:pPr>
            <a:r>
              <a:rPr lang="en" sz="1900">
                <a:solidFill>
                  <a:srgbClr val="655A52"/>
                </a:solidFill>
              </a:rPr>
              <a:t>51% they would test before an event</a:t>
            </a:r>
            <a:endParaRPr sz="1900">
              <a:solidFill>
                <a:srgbClr val="655A52"/>
              </a:solidFill>
            </a:endParaRPr>
          </a:p>
          <a:p>
            <a:pPr marL="177800" lvl="0" indent="-209550" algn="l" rtl="0">
              <a:spcBef>
                <a:spcPts val="800"/>
              </a:spcBef>
              <a:spcAft>
                <a:spcPts val="0"/>
              </a:spcAft>
              <a:buClr>
                <a:srgbClr val="00274C"/>
              </a:buClr>
              <a:buSzPts val="1900"/>
              <a:buFont typeface="Calibri"/>
              <a:buChar char="●"/>
            </a:pPr>
            <a:r>
              <a:rPr lang="en" sz="1900">
                <a:solidFill>
                  <a:srgbClr val="655A52"/>
                </a:solidFill>
              </a:rPr>
              <a:t>Of youth who would not get tested, being vaccinated was the most reported reason for not testing.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115000"/>
              </a:lnSpc>
              <a:spcBef>
                <a:spcPts val="0"/>
              </a:spcBef>
              <a:spcAft>
                <a:spcPts val="0"/>
              </a:spcAft>
              <a:buClr>
                <a:schemeClr val="dk1"/>
              </a:buClr>
              <a:buFont typeface="Arial"/>
              <a:buNone/>
            </a:pPr>
            <a:r>
              <a:rPr lang="en" b="0">
                <a:solidFill>
                  <a:srgbClr val="00274C"/>
                </a:solidFill>
                <a:latin typeface="Calibri"/>
                <a:ea typeface="Calibri"/>
                <a:cs typeface="Calibri"/>
                <a:sym typeface="Calibri"/>
              </a:rPr>
              <a:t>Would you ever get tested for COVID-19 BEFORE a social gathering? Why? (n=958)</a:t>
            </a:r>
            <a:endParaRPr/>
          </a:p>
        </p:txBody>
      </p:sp>
      <p:sp>
        <p:nvSpPr>
          <p:cNvPr id="232" name="Google Shape;232;p39"/>
          <p:cNvSpPr txBox="1">
            <a:spLocks noGrp="1"/>
          </p:cNvSpPr>
          <p:nvPr>
            <p:ph type="body" idx="1"/>
          </p:nvPr>
        </p:nvSpPr>
        <p:spPr>
          <a:xfrm>
            <a:off x="1567975" y="2602774"/>
            <a:ext cx="1745700" cy="361500"/>
          </a:xfrm>
          <a:prstGeom prst="rect">
            <a:avLst/>
          </a:prstGeom>
          <a:noFill/>
          <a:ln>
            <a:noFill/>
          </a:ln>
        </p:spPr>
        <p:txBody>
          <a:bodyPr spcFirstLastPara="1" wrap="square" lIns="68575" tIns="34275" rIns="68575" bIns="34275" anchor="t" anchorCtr="0">
            <a:normAutofit/>
          </a:bodyPr>
          <a:lstStyle/>
          <a:p>
            <a:pPr marL="177800" lvl="0" indent="-38100" algn="ctr" rtl="0">
              <a:lnSpc>
                <a:spcPct val="90000"/>
              </a:lnSpc>
              <a:spcBef>
                <a:spcPts val="0"/>
              </a:spcBef>
              <a:spcAft>
                <a:spcPts val="0"/>
              </a:spcAft>
              <a:buClr>
                <a:schemeClr val="dk1"/>
              </a:buClr>
              <a:buSzPts val="2100"/>
              <a:buNone/>
            </a:pPr>
            <a:r>
              <a:rPr lang="en">
                <a:solidFill>
                  <a:srgbClr val="003D77"/>
                </a:solidFill>
              </a:rPr>
              <a:t>Yes 50.8%</a:t>
            </a:r>
            <a:endParaRPr>
              <a:solidFill>
                <a:srgbClr val="003D77"/>
              </a:solidFill>
            </a:endParaRPr>
          </a:p>
        </p:txBody>
      </p:sp>
      <p:sp>
        <p:nvSpPr>
          <p:cNvPr id="233" name="Google Shape;233;p39"/>
          <p:cNvSpPr/>
          <p:nvPr/>
        </p:nvSpPr>
        <p:spPr>
          <a:xfrm>
            <a:off x="810775" y="3286900"/>
            <a:ext cx="3260100" cy="1027500"/>
          </a:xfrm>
          <a:prstGeom prst="wedgeRoundRectCallout">
            <a:avLst>
              <a:gd name="adj1" fmla="val -16587"/>
              <a:gd name="adj2" fmla="val -50391"/>
              <a:gd name="adj3" fmla="val 0"/>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1500">
                <a:solidFill>
                  <a:srgbClr val="00274C"/>
                </a:solidFill>
                <a:latin typeface="Calibri"/>
                <a:ea typeface="Calibri"/>
                <a:cs typeface="Calibri"/>
                <a:sym typeface="Calibri"/>
              </a:rPr>
              <a:t>"Yes if I need to show a negative result before attending."</a:t>
            </a:r>
            <a:endParaRPr sz="1500"/>
          </a:p>
        </p:txBody>
      </p:sp>
      <p:sp>
        <p:nvSpPr>
          <p:cNvPr id="234" name="Google Shape;234;p39"/>
          <p:cNvSpPr/>
          <p:nvPr/>
        </p:nvSpPr>
        <p:spPr>
          <a:xfrm>
            <a:off x="946225" y="1550000"/>
            <a:ext cx="2989200" cy="944700"/>
          </a:xfrm>
          <a:prstGeom prst="wedgeRoundRectCallout">
            <a:avLst>
              <a:gd name="adj1" fmla="val -49969"/>
              <a:gd name="adj2" fmla="val -26825"/>
              <a:gd name="adj3" fmla="val 0"/>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500">
                <a:solidFill>
                  <a:srgbClr val="00274C"/>
                </a:solidFill>
                <a:latin typeface="Calibri"/>
                <a:ea typeface="Calibri"/>
                <a:cs typeface="Calibri"/>
                <a:sym typeface="Calibri"/>
              </a:rPr>
              <a:t>"Yes to make sure I don't transmit it to a large group"</a:t>
            </a:r>
            <a:endParaRPr sz="1500">
              <a:solidFill>
                <a:srgbClr val="00274C"/>
              </a:solidFill>
              <a:latin typeface="Calibri"/>
              <a:ea typeface="Calibri"/>
              <a:cs typeface="Calibri"/>
              <a:sym typeface="Calibri"/>
            </a:endParaRPr>
          </a:p>
        </p:txBody>
      </p:sp>
      <p:sp>
        <p:nvSpPr>
          <p:cNvPr id="235" name="Google Shape;235;p39"/>
          <p:cNvSpPr/>
          <p:nvPr/>
        </p:nvSpPr>
        <p:spPr>
          <a:xfrm>
            <a:off x="5231175" y="1550000"/>
            <a:ext cx="2778900" cy="944700"/>
          </a:xfrm>
          <a:prstGeom prst="wedgeRoundRectCallout">
            <a:avLst>
              <a:gd name="adj1" fmla="val 20032"/>
              <a:gd name="adj2" fmla="val -50297"/>
              <a:gd name="adj3" fmla="val 0"/>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500">
                <a:solidFill>
                  <a:srgbClr val="00274C"/>
                </a:solidFill>
                <a:latin typeface="Calibri"/>
                <a:ea typeface="Calibri"/>
                <a:cs typeface="Calibri"/>
                <a:sym typeface="Calibri"/>
              </a:rPr>
              <a:t>"No, because I feel fine and don't have a fever"</a:t>
            </a:r>
            <a:endParaRPr sz="1500">
              <a:solidFill>
                <a:srgbClr val="00274C"/>
              </a:solidFill>
              <a:latin typeface="Calibri"/>
              <a:ea typeface="Calibri"/>
              <a:cs typeface="Calibri"/>
              <a:sym typeface="Calibri"/>
            </a:endParaRPr>
          </a:p>
        </p:txBody>
      </p:sp>
      <p:sp>
        <p:nvSpPr>
          <p:cNvPr id="236" name="Google Shape;236;p39"/>
          <p:cNvSpPr/>
          <p:nvPr/>
        </p:nvSpPr>
        <p:spPr>
          <a:xfrm>
            <a:off x="4725975" y="3141700"/>
            <a:ext cx="3789300" cy="1172700"/>
          </a:xfrm>
          <a:prstGeom prst="wedgeRoundRectCallout">
            <a:avLst>
              <a:gd name="adj1" fmla="val -20916"/>
              <a:gd name="adj2" fmla="val -50275"/>
              <a:gd name="adj3" fmla="val 0"/>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1500">
              <a:solidFill>
                <a:srgbClr val="00274C"/>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en" sz="1500">
                <a:solidFill>
                  <a:srgbClr val="00274C"/>
                </a:solidFill>
                <a:latin typeface="Calibri"/>
                <a:ea typeface="Calibri"/>
                <a:cs typeface="Calibri"/>
                <a:sym typeface="Calibri"/>
              </a:rPr>
              <a:t>"</a:t>
            </a:r>
            <a:r>
              <a:rPr lang="en" sz="1500">
                <a:solidFill>
                  <a:schemeClr val="dk1"/>
                </a:solidFill>
                <a:latin typeface="Calibri"/>
                <a:ea typeface="Calibri"/>
                <a:cs typeface="Calibri"/>
                <a:sym typeface="Calibri"/>
              </a:rPr>
              <a:t>I don't think so because spreading as a vaccinated individual without symptoms isn't very common</a:t>
            </a:r>
            <a:r>
              <a:rPr lang="en" sz="1500">
                <a:solidFill>
                  <a:schemeClr val="dk1"/>
                </a:solidFill>
              </a:rPr>
              <a:t>”</a:t>
            </a:r>
            <a:endParaRPr sz="1500">
              <a:solidFill>
                <a:srgbClr val="00274C"/>
              </a:solidFill>
              <a:latin typeface="Calibri"/>
              <a:ea typeface="Calibri"/>
              <a:cs typeface="Calibri"/>
              <a:sym typeface="Calibri"/>
            </a:endParaRPr>
          </a:p>
          <a:p>
            <a:pPr marL="0" lvl="0" indent="0" algn="ctr" rtl="0">
              <a:lnSpc>
                <a:spcPct val="115000"/>
              </a:lnSpc>
              <a:spcBef>
                <a:spcPts val="0"/>
              </a:spcBef>
              <a:spcAft>
                <a:spcPts val="0"/>
              </a:spcAft>
              <a:buNone/>
            </a:pPr>
            <a:endParaRPr sz="1500">
              <a:solidFill>
                <a:srgbClr val="00274C"/>
              </a:solidFill>
              <a:latin typeface="Calibri"/>
              <a:ea typeface="Calibri"/>
              <a:cs typeface="Calibri"/>
              <a:sym typeface="Calibri"/>
            </a:endParaRPr>
          </a:p>
        </p:txBody>
      </p:sp>
      <p:sp>
        <p:nvSpPr>
          <p:cNvPr id="237" name="Google Shape;237;p39"/>
          <p:cNvSpPr txBox="1">
            <a:spLocks noGrp="1"/>
          </p:cNvSpPr>
          <p:nvPr>
            <p:ph type="body" idx="1"/>
          </p:nvPr>
        </p:nvSpPr>
        <p:spPr>
          <a:xfrm>
            <a:off x="5734125" y="2602774"/>
            <a:ext cx="1773000" cy="361500"/>
          </a:xfrm>
          <a:prstGeom prst="rect">
            <a:avLst/>
          </a:prstGeom>
          <a:noFill/>
          <a:ln>
            <a:noFill/>
          </a:ln>
        </p:spPr>
        <p:txBody>
          <a:bodyPr spcFirstLastPara="1" wrap="square" lIns="68575" tIns="34275" rIns="68575" bIns="34275" anchor="t" anchorCtr="0">
            <a:normAutofit/>
          </a:bodyPr>
          <a:lstStyle/>
          <a:p>
            <a:pPr marL="177800" lvl="0" indent="-38100" algn="ctr" rtl="0">
              <a:lnSpc>
                <a:spcPct val="90000"/>
              </a:lnSpc>
              <a:spcBef>
                <a:spcPts val="0"/>
              </a:spcBef>
              <a:spcAft>
                <a:spcPts val="0"/>
              </a:spcAft>
              <a:buClr>
                <a:schemeClr val="dk1"/>
              </a:buClr>
              <a:buSzPts val="2100"/>
              <a:buNone/>
            </a:pPr>
            <a:r>
              <a:rPr lang="en">
                <a:solidFill>
                  <a:srgbClr val="CC0000"/>
                </a:solidFill>
              </a:rPr>
              <a:t>No 30.8%</a:t>
            </a:r>
            <a:endParaRPr>
              <a:solidFill>
                <a:srgbClr val="CC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115000"/>
              </a:lnSpc>
              <a:spcBef>
                <a:spcPts val="0"/>
              </a:spcBef>
              <a:spcAft>
                <a:spcPts val="0"/>
              </a:spcAft>
              <a:buClr>
                <a:schemeClr val="dk1"/>
              </a:buClr>
              <a:buFont typeface="Arial"/>
              <a:buNone/>
            </a:pPr>
            <a:r>
              <a:rPr lang="en" b="0">
                <a:solidFill>
                  <a:srgbClr val="00274C"/>
                </a:solidFill>
                <a:latin typeface="Calibri"/>
                <a:ea typeface="Calibri"/>
                <a:cs typeface="Calibri"/>
                <a:sym typeface="Calibri"/>
              </a:rPr>
              <a:t>Would you ever get tested for COVID-19 AFTER a social gathering? Why? (n=931)</a:t>
            </a:r>
            <a:endParaRPr b="0">
              <a:solidFill>
                <a:srgbClr val="00274C"/>
              </a:solidFill>
              <a:latin typeface="Calibri"/>
              <a:ea typeface="Calibri"/>
              <a:cs typeface="Calibri"/>
              <a:sym typeface="Calibri"/>
            </a:endParaRPr>
          </a:p>
        </p:txBody>
      </p:sp>
      <p:sp>
        <p:nvSpPr>
          <p:cNvPr id="243" name="Google Shape;243;p40"/>
          <p:cNvSpPr txBox="1">
            <a:spLocks noGrp="1"/>
          </p:cNvSpPr>
          <p:nvPr>
            <p:ph type="body" idx="1"/>
          </p:nvPr>
        </p:nvSpPr>
        <p:spPr>
          <a:xfrm>
            <a:off x="1521850" y="2871350"/>
            <a:ext cx="1745700" cy="372300"/>
          </a:xfrm>
          <a:prstGeom prst="rect">
            <a:avLst/>
          </a:prstGeom>
          <a:noFill/>
          <a:ln>
            <a:noFill/>
          </a:ln>
        </p:spPr>
        <p:txBody>
          <a:bodyPr spcFirstLastPara="1" wrap="square" lIns="68575" tIns="34275" rIns="68575" bIns="34275" anchor="t" anchorCtr="0">
            <a:normAutofit/>
          </a:bodyPr>
          <a:lstStyle/>
          <a:p>
            <a:pPr marL="177800" lvl="0" indent="-38100" algn="ctr" rtl="0">
              <a:lnSpc>
                <a:spcPct val="90000"/>
              </a:lnSpc>
              <a:spcBef>
                <a:spcPts val="0"/>
              </a:spcBef>
              <a:spcAft>
                <a:spcPts val="0"/>
              </a:spcAft>
              <a:buClr>
                <a:schemeClr val="dk1"/>
              </a:buClr>
              <a:buSzPts val="2100"/>
              <a:buNone/>
            </a:pPr>
            <a:r>
              <a:rPr lang="en">
                <a:solidFill>
                  <a:srgbClr val="003D77"/>
                </a:solidFill>
              </a:rPr>
              <a:t>Yes 70.6%</a:t>
            </a:r>
            <a:endParaRPr>
              <a:solidFill>
                <a:srgbClr val="003D77"/>
              </a:solidFill>
            </a:endParaRPr>
          </a:p>
        </p:txBody>
      </p:sp>
      <p:sp>
        <p:nvSpPr>
          <p:cNvPr id="244" name="Google Shape;244;p40"/>
          <p:cNvSpPr/>
          <p:nvPr/>
        </p:nvSpPr>
        <p:spPr>
          <a:xfrm>
            <a:off x="991150" y="3461600"/>
            <a:ext cx="2807100" cy="941700"/>
          </a:xfrm>
          <a:prstGeom prst="wedgeRoundRectCallout">
            <a:avLst>
              <a:gd name="adj1" fmla="val -16587"/>
              <a:gd name="adj2" fmla="val -50391"/>
              <a:gd name="adj3" fmla="val 0"/>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1500">
                <a:solidFill>
                  <a:srgbClr val="00274C"/>
                </a:solidFill>
                <a:latin typeface="Calibri"/>
                <a:ea typeface="Calibri"/>
                <a:cs typeface="Calibri"/>
                <a:sym typeface="Calibri"/>
              </a:rPr>
              <a:t>"I would just to be safe "</a:t>
            </a:r>
            <a:endParaRPr sz="1500">
              <a:solidFill>
                <a:srgbClr val="00274C"/>
              </a:solidFill>
              <a:latin typeface="Calibri"/>
              <a:ea typeface="Calibri"/>
              <a:cs typeface="Calibri"/>
              <a:sym typeface="Calibri"/>
            </a:endParaRPr>
          </a:p>
        </p:txBody>
      </p:sp>
      <p:sp>
        <p:nvSpPr>
          <p:cNvPr id="245" name="Google Shape;245;p40"/>
          <p:cNvSpPr/>
          <p:nvPr/>
        </p:nvSpPr>
        <p:spPr>
          <a:xfrm>
            <a:off x="899650" y="1702400"/>
            <a:ext cx="2990100" cy="951000"/>
          </a:xfrm>
          <a:prstGeom prst="wedgeRoundRectCallout">
            <a:avLst>
              <a:gd name="adj1" fmla="val -49969"/>
              <a:gd name="adj2" fmla="val -26825"/>
              <a:gd name="adj3" fmla="val 0"/>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500">
                <a:solidFill>
                  <a:srgbClr val="00274C"/>
                </a:solidFill>
                <a:latin typeface="Calibri"/>
                <a:ea typeface="Calibri"/>
                <a:cs typeface="Calibri"/>
                <a:sym typeface="Calibri"/>
              </a:rPr>
              <a:t>"Yes if someone who was there has tested positive"</a:t>
            </a:r>
            <a:endParaRPr sz="1500">
              <a:solidFill>
                <a:srgbClr val="00274C"/>
              </a:solidFill>
              <a:latin typeface="Calibri"/>
              <a:ea typeface="Calibri"/>
              <a:cs typeface="Calibri"/>
              <a:sym typeface="Calibri"/>
            </a:endParaRPr>
          </a:p>
        </p:txBody>
      </p:sp>
      <p:sp>
        <p:nvSpPr>
          <p:cNvPr id="246" name="Google Shape;246;p40"/>
          <p:cNvSpPr/>
          <p:nvPr/>
        </p:nvSpPr>
        <p:spPr>
          <a:xfrm>
            <a:off x="4987750" y="1702400"/>
            <a:ext cx="2990100" cy="941700"/>
          </a:xfrm>
          <a:prstGeom prst="wedgeRoundRectCallout">
            <a:avLst>
              <a:gd name="adj1" fmla="val 20032"/>
              <a:gd name="adj2" fmla="val -50297"/>
              <a:gd name="adj3" fmla="val 0"/>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500">
                <a:solidFill>
                  <a:srgbClr val="00274C"/>
                </a:solidFill>
                <a:latin typeface="Calibri"/>
                <a:ea typeface="Calibri"/>
                <a:cs typeface="Calibri"/>
                <a:sym typeface="Calibri"/>
              </a:rPr>
              <a:t>"No, because I am vaccinated."</a:t>
            </a:r>
            <a:endParaRPr sz="1500">
              <a:solidFill>
                <a:srgbClr val="00274C"/>
              </a:solidFill>
              <a:latin typeface="Calibri"/>
              <a:ea typeface="Calibri"/>
              <a:cs typeface="Calibri"/>
              <a:sym typeface="Calibri"/>
            </a:endParaRPr>
          </a:p>
        </p:txBody>
      </p:sp>
      <p:sp>
        <p:nvSpPr>
          <p:cNvPr id="247" name="Google Shape;247;p40"/>
          <p:cNvSpPr/>
          <p:nvPr/>
        </p:nvSpPr>
        <p:spPr>
          <a:xfrm>
            <a:off x="4941700" y="3371300"/>
            <a:ext cx="3082200" cy="1068300"/>
          </a:xfrm>
          <a:prstGeom prst="wedgeRoundRectCallout">
            <a:avLst>
              <a:gd name="adj1" fmla="val -20916"/>
              <a:gd name="adj2" fmla="val -50275"/>
              <a:gd name="adj3" fmla="val 0"/>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500">
                <a:solidFill>
                  <a:srgbClr val="00274C"/>
                </a:solidFill>
                <a:latin typeface="Calibri"/>
                <a:ea typeface="Calibri"/>
                <a:cs typeface="Calibri"/>
                <a:sym typeface="Calibri"/>
              </a:rPr>
              <a:t>"No, I have taken precautions during the gathering and therefore would not need it."</a:t>
            </a:r>
            <a:endParaRPr sz="1500">
              <a:solidFill>
                <a:srgbClr val="00274C"/>
              </a:solidFill>
              <a:latin typeface="Calibri"/>
              <a:ea typeface="Calibri"/>
              <a:cs typeface="Calibri"/>
              <a:sym typeface="Calibri"/>
            </a:endParaRPr>
          </a:p>
        </p:txBody>
      </p:sp>
      <p:sp>
        <p:nvSpPr>
          <p:cNvPr id="248" name="Google Shape;248;p40"/>
          <p:cNvSpPr txBox="1">
            <a:spLocks noGrp="1"/>
          </p:cNvSpPr>
          <p:nvPr>
            <p:ph type="body" idx="1"/>
          </p:nvPr>
        </p:nvSpPr>
        <p:spPr>
          <a:xfrm>
            <a:off x="5596300" y="2821550"/>
            <a:ext cx="1773000" cy="372300"/>
          </a:xfrm>
          <a:prstGeom prst="rect">
            <a:avLst/>
          </a:prstGeom>
          <a:noFill/>
          <a:ln>
            <a:noFill/>
          </a:ln>
        </p:spPr>
        <p:txBody>
          <a:bodyPr spcFirstLastPara="1" wrap="square" lIns="68575" tIns="34275" rIns="68575" bIns="34275" anchor="t" anchorCtr="0">
            <a:normAutofit/>
          </a:bodyPr>
          <a:lstStyle/>
          <a:p>
            <a:pPr marL="177800" lvl="0" indent="-38100" algn="ctr" rtl="0">
              <a:lnSpc>
                <a:spcPct val="90000"/>
              </a:lnSpc>
              <a:spcBef>
                <a:spcPts val="0"/>
              </a:spcBef>
              <a:spcAft>
                <a:spcPts val="0"/>
              </a:spcAft>
              <a:buClr>
                <a:schemeClr val="dk1"/>
              </a:buClr>
              <a:buSzPts val="2100"/>
              <a:buNone/>
            </a:pPr>
            <a:r>
              <a:rPr lang="en">
                <a:solidFill>
                  <a:srgbClr val="CC0000"/>
                </a:solidFill>
              </a:rPr>
              <a:t>No 15.7%</a:t>
            </a:r>
            <a:endParaRPr>
              <a:solidFill>
                <a:srgbClr val="CC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115000"/>
              </a:lnSpc>
              <a:spcBef>
                <a:spcPts val="0"/>
              </a:spcBef>
              <a:spcAft>
                <a:spcPts val="0"/>
              </a:spcAft>
              <a:buClr>
                <a:schemeClr val="dk1"/>
              </a:buClr>
              <a:buFont typeface="Arial"/>
              <a:buNone/>
            </a:pPr>
            <a:r>
              <a:rPr lang="en" b="0">
                <a:solidFill>
                  <a:srgbClr val="00274C"/>
                </a:solidFill>
                <a:latin typeface="Calibri"/>
                <a:ea typeface="Calibri"/>
                <a:cs typeface="Calibri"/>
                <a:sym typeface="Calibri"/>
              </a:rPr>
              <a:t>Would access to free COVID-19 self-tests be helpful to you? Why or why not? (n=932)</a:t>
            </a:r>
            <a:endParaRPr b="0">
              <a:solidFill>
                <a:srgbClr val="00274C"/>
              </a:solidFill>
              <a:latin typeface="Calibri"/>
              <a:ea typeface="Calibri"/>
              <a:cs typeface="Calibri"/>
              <a:sym typeface="Calibri"/>
            </a:endParaRPr>
          </a:p>
        </p:txBody>
      </p:sp>
      <p:sp>
        <p:nvSpPr>
          <p:cNvPr id="254" name="Google Shape;254;p41"/>
          <p:cNvSpPr txBox="1">
            <a:spLocks noGrp="1"/>
          </p:cNvSpPr>
          <p:nvPr>
            <p:ph type="body" idx="1"/>
          </p:nvPr>
        </p:nvSpPr>
        <p:spPr>
          <a:xfrm>
            <a:off x="1361875" y="2703762"/>
            <a:ext cx="1745700" cy="372300"/>
          </a:xfrm>
          <a:prstGeom prst="rect">
            <a:avLst/>
          </a:prstGeom>
          <a:noFill/>
          <a:ln>
            <a:noFill/>
          </a:ln>
        </p:spPr>
        <p:txBody>
          <a:bodyPr spcFirstLastPara="1" wrap="square" lIns="68575" tIns="34275" rIns="68575" bIns="34275" anchor="t" anchorCtr="0">
            <a:normAutofit/>
          </a:bodyPr>
          <a:lstStyle/>
          <a:p>
            <a:pPr marL="177800" lvl="0" indent="-38100" algn="ctr" rtl="0">
              <a:lnSpc>
                <a:spcPct val="90000"/>
              </a:lnSpc>
              <a:spcBef>
                <a:spcPts val="0"/>
              </a:spcBef>
              <a:spcAft>
                <a:spcPts val="0"/>
              </a:spcAft>
              <a:buClr>
                <a:schemeClr val="dk1"/>
              </a:buClr>
              <a:buSzPts val="2100"/>
              <a:buNone/>
            </a:pPr>
            <a:r>
              <a:rPr lang="en">
                <a:solidFill>
                  <a:srgbClr val="003D77"/>
                </a:solidFill>
              </a:rPr>
              <a:t>Yes 67.5%</a:t>
            </a:r>
            <a:endParaRPr>
              <a:solidFill>
                <a:srgbClr val="003D77"/>
              </a:solidFill>
            </a:endParaRPr>
          </a:p>
        </p:txBody>
      </p:sp>
      <p:sp>
        <p:nvSpPr>
          <p:cNvPr id="255" name="Google Shape;255;p41"/>
          <p:cNvSpPr/>
          <p:nvPr/>
        </p:nvSpPr>
        <p:spPr>
          <a:xfrm>
            <a:off x="853075" y="3329500"/>
            <a:ext cx="2763300" cy="994200"/>
          </a:xfrm>
          <a:prstGeom prst="wedgeRoundRectCallout">
            <a:avLst>
              <a:gd name="adj1" fmla="val -16587"/>
              <a:gd name="adj2" fmla="val -50391"/>
              <a:gd name="adj3" fmla="val 0"/>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1500">
                <a:solidFill>
                  <a:srgbClr val="00274C"/>
                </a:solidFill>
                <a:latin typeface="Calibri"/>
                <a:ea typeface="Calibri"/>
                <a:cs typeface="Calibri"/>
                <a:sym typeface="Calibri"/>
              </a:rPr>
              <a:t>"Yes because I don't have enough money to pay for them"</a:t>
            </a:r>
            <a:endParaRPr sz="1500">
              <a:solidFill>
                <a:srgbClr val="00274C"/>
              </a:solidFill>
              <a:latin typeface="Calibri"/>
              <a:ea typeface="Calibri"/>
              <a:cs typeface="Calibri"/>
              <a:sym typeface="Calibri"/>
            </a:endParaRPr>
          </a:p>
        </p:txBody>
      </p:sp>
      <p:sp>
        <p:nvSpPr>
          <p:cNvPr id="256" name="Google Shape;256;p41"/>
          <p:cNvSpPr/>
          <p:nvPr/>
        </p:nvSpPr>
        <p:spPr>
          <a:xfrm>
            <a:off x="1185925" y="1561725"/>
            <a:ext cx="2097600" cy="888600"/>
          </a:xfrm>
          <a:prstGeom prst="wedgeRoundRectCallout">
            <a:avLst>
              <a:gd name="adj1" fmla="val -49969"/>
              <a:gd name="adj2" fmla="val -26825"/>
              <a:gd name="adj3" fmla="val 0"/>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500">
                <a:solidFill>
                  <a:srgbClr val="00274C"/>
                </a:solidFill>
                <a:latin typeface="Calibri"/>
                <a:ea typeface="Calibri"/>
                <a:cs typeface="Calibri"/>
                <a:sym typeface="Calibri"/>
              </a:rPr>
              <a:t>"Yes, it would be more convenient "</a:t>
            </a:r>
            <a:endParaRPr sz="1500">
              <a:solidFill>
                <a:srgbClr val="00274C"/>
              </a:solidFill>
              <a:latin typeface="Calibri"/>
              <a:ea typeface="Calibri"/>
              <a:cs typeface="Calibri"/>
              <a:sym typeface="Calibri"/>
            </a:endParaRPr>
          </a:p>
        </p:txBody>
      </p:sp>
      <p:sp>
        <p:nvSpPr>
          <p:cNvPr id="257" name="Google Shape;257;p41"/>
          <p:cNvSpPr/>
          <p:nvPr/>
        </p:nvSpPr>
        <p:spPr>
          <a:xfrm>
            <a:off x="5637800" y="1561724"/>
            <a:ext cx="2763300" cy="784200"/>
          </a:xfrm>
          <a:prstGeom prst="wedgeRoundRectCallout">
            <a:avLst>
              <a:gd name="adj1" fmla="val 20032"/>
              <a:gd name="adj2" fmla="val -50297"/>
              <a:gd name="adj3" fmla="val 0"/>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500">
                <a:solidFill>
                  <a:srgbClr val="00274C"/>
                </a:solidFill>
                <a:latin typeface="Calibri"/>
                <a:ea typeface="Calibri"/>
                <a:cs typeface="Calibri"/>
                <a:sym typeface="Calibri"/>
              </a:rPr>
              <a:t>"No, they do not work "</a:t>
            </a:r>
            <a:endParaRPr sz="1500">
              <a:solidFill>
                <a:srgbClr val="00274C"/>
              </a:solidFill>
              <a:latin typeface="Calibri"/>
              <a:ea typeface="Calibri"/>
              <a:cs typeface="Calibri"/>
              <a:sym typeface="Calibri"/>
            </a:endParaRPr>
          </a:p>
        </p:txBody>
      </p:sp>
      <p:sp>
        <p:nvSpPr>
          <p:cNvPr id="258" name="Google Shape;258;p41"/>
          <p:cNvSpPr/>
          <p:nvPr/>
        </p:nvSpPr>
        <p:spPr>
          <a:xfrm>
            <a:off x="5299250" y="3279100"/>
            <a:ext cx="3440400" cy="1044600"/>
          </a:xfrm>
          <a:prstGeom prst="wedgeRoundRectCallout">
            <a:avLst>
              <a:gd name="adj1" fmla="val -20916"/>
              <a:gd name="adj2" fmla="val -50275"/>
              <a:gd name="adj3" fmla="val 0"/>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500">
                <a:solidFill>
                  <a:srgbClr val="00274C"/>
                </a:solidFill>
                <a:latin typeface="Calibri"/>
                <a:ea typeface="Calibri"/>
                <a:cs typeface="Calibri"/>
                <a:sym typeface="Calibri"/>
              </a:rPr>
              <a:t>"</a:t>
            </a:r>
            <a:r>
              <a:rPr lang="en" sz="1500">
                <a:solidFill>
                  <a:schemeClr val="dk1"/>
                </a:solidFill>
                <a:latin typeface="Calibri"/>
                <a:ea typeface="Calibri"/>
                <a:cs typeface="Calibri"/>
                <a:sym typeface="Calibri"/>
              </a:rPr>
              <a:t>No because I can get free ones at school</a:t>
            </a:r>
            <a:r>
              <a:rPr lang="en" sz="1500">
                <a:solidFill>
                  <a:srgbClr val="00274C"/>
                </a:solidFill>
                <a:latin typeface="Calibri"/>
                <a:ea typeface="Calibri"/>
                <a:cs typeface="Calibri"/>
                <a:sym typeface="Calibri"/>
              </a:rPr>
              <a:t>"</a:t>
            </a:r>
            <a:endParaRPr sz="1500">
              <a:solidFill>
                <a:srgbClr val="00274C"/>
              </a:solidFill>
              <a:latin typeface="Calibri"/>
              <a:ea typeface="Calibri"/>
              <a:cs typeface="Calibri"/>
              <a:sym typeface="Calibri"/>
            </a:endParaRPr>
          </a:p>
        </p:txBody>
      </p:sp>
      <p:sp>
        <p:nvSpPr>
          <p:cNvPr id="259" name="Google Shape;259;p41"/>
          <p:cNvSpPr txBox="1">
            <a:spLocks noGrp="1"/>
          </p:cNvSpPr>
          <p:nvPr>
            <p:ph type="body" idx="1"/>
          </p:nvPr>
        </p:nvSpPr>
        <p:spPr>
          <a:xfrm>
            <a:off x="6132950" y="2626362"/>
            <a:ext cx="1773000" cy="372300"/>
          </a:xfrm>
          <a:prstGeom prst="rect">
            <a:avLst/>
          </a:prstGeom>
          <a:noFill/>
          <a:ln>
            <a:noFill/>
          </a:ln>
        </p:spPr>
        <p:txBody>
          <a:bodyPr spcFirstLastPara="1" wrap="square" lIns="68575" tIns="34275" rIns="68575" bIns="34275" anchor="t" anchorCtr="0">
            <a:normAutofit/>
          </a:bodyPr>
          <a:lstStyle/>
          <a:p>
            <a:pPr marL="177800" lvl="0" indent="-38100" algn="ctr" rtl="0">
              <a:lnSpc>
                <a:spcPct val="90000"/>
              </a:lnSpc>
              <a:spcBef>
                <a:spcPts val="0"/>
              </a:spcBef>
              <a:spcAft>
                <a:spcPts val="0"/>
              </a:spcAft>
              <a:buClr>
                <a:schemeClr val="dk1"/>
              </a:buClr>
              <a:buSzPts val="2100"/>
              <a:buNone/>
            </a:pPr>
            <a:r>
              <a:rPr lang="en">
                <a:solidFill>
                  <a:srgbClr val="CC0000"/>
                </a:solidFill>
              </a:rPr>
              <a:t>No 21.4%</a:t>
            </a:r>
            <a:endParaRPr>
              <a:solidFill>
                <a:srgbClr val="CC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IBM Plex Sans"/>
              <a:buNone/>
            </a:pPr>
            <a:r>
              <a:rPr lang="en"/>
              <a:t>Discussion</a:t>
            </a:r>
            <a:endParaRPr/>
          </a:p>
        </p:txBody>
      </p:sp>
      <p:sp>
        <p:nvSpPr>
          <p:cNvPr id="265" name="Google Shape;265;p4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p>
            <a:pPr marL="177800" lvl="0" indent="-209550" algn="l" rtl="0">
              <a:spcBef>
                <a:spcPts val="800"/>
              </a:spcBef>
              <a:spcAft>
                <a:spcPts val="0"/>
              </a:spcAft>
              <a:buClr>
                <a:srgbClr val="00274C"/>
              </a:buClr>
              <a:buSzPts val="1900"/>
              <a:buFont typeface="Calibri"/>
              <a:buChar char="●"/>
            </a:pPr>
            <a:r>
              <a:rPr lang="en" sz="1900">
                <a:solidFill>
                  <a:srgbClr val="655A52"/>
                </a:solidFill>
              </a:rPr>
              <a:t>Vaccinations were cited as reasons against COVID testing, suggesting a trust in vaccines among youth</a:t>
            </a:r>
            <a:endParaRPr sz="1900">
              <a:solidFill>
                <a:srgbClr val="655A52"/>
              </a:solidFill>
            </a:endParaRPr>
          </a:p>
          <a:p>
            <a:pPr marL="520700" lvl="1" indent="-209550" algn="l" rtl="0">
              <a:spcBef>
                <a:spcPts val="400"/>
              </a:spcBef>
              <a:spcAft>
                <a:spcPts val="0"/>
              </a:spcAft>
              <a:buClr>
                <a:srgbClr val="00274C"/>
              </a:buClr>
              <a:buSzPts val="1900"/>
              <a:buFont typeface="Calibri"/>
              <a:buChar char="○"/>
            </a:pPr>
            <a:r>
              <a:rPr lang="en" sz="1900">
                <a:solidFill>
                  <a:srgbClr val="655A52"/>
                </a:solidFill>
              </a:rPr>
              <a:t>CDC guidelines do not vary based on vaccine status</a:t>
            </a:r>
            <a:endParaRPr sz="1900">
              <a:solidFill>
                <a:srgbClr val="655A52"/>
              </a:solidFill>
            </a:endParaRPr>
          </a:p>
          <a:p>
            <a:pPr marL="520700" lvl="1" indent="-209550" algn="l" rtl="0">
              <a:spcBef>
                <a:spcPts val="400"/>
              </a:spcBef>
              <a:spcAft>
                <a:spcPts val="0"/>
              </a:spcAft>
              <a:buClr>
                <a:srgbClr val="00274C"/>
              </a:buClr>
              <a:buSzPts val="1900"/>
              <a:buFont typeface="Calibri"/>
              <a:buChar char="○"/>
            </a:pPr>
            <a:r>
              <a:rPr lang="en" sz="1900">
                <a:solidFill>
                  <a:srgbClr val="655A52"/>
                </a:solidFill>
              </a:rPr>
              <a:t>AAP states vaccines should NOT guide testing</a:t>
            </a:r>
            <a:endParaRPr sz="1900">
              <a:solidFill>
                <a:srgbClr val="655A52"/>
              </a:solidFill>
            </a:endParaRPr>
          </a:p>
          <a:p>
            <a:pPr marL="520700" lvl="1" indent="-209550" algn="l" rtl="0">
              <a:spcBef>
                <a:spcPts val="400"/>
              </a:spcBef>
              <a:spcAft>
                <a:spcPts val="0"/>
              </a:spcAft>
              <a:buClr>
                <a:srgbClr val="00274C"/>
              </a:buClr>
              <a:buSzPts val="1900"/>
              <a:buFont typeface="Calibri"/>
              <a:buChar char="○"/>
            </a:pPr>
            <a:r>
              <a:rPr lang="en" sz="1900">
                <a:solidFill>
                  <a:srgbClr val="655A52"/>
                </a:solidFill>
              </a:rPr>
              <a:t>Immunization does not eliminate the need for testing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3"/>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Limitations</a:t>
            </a:r>
            <a:endParaRPr/>
          </a:p>
        </p:txBody>
      </p:sp>
      <p:sp>
        <p:nvSpPr>
          <p:cNvPr id="271" name="Google Shape;271;p43"/>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177800" lvl="0" indent="-209550" algn="l" rtl="0">
              <a:spcBef>
                <a:spcPts val="800"/>
              </a:spcBef>
              <a:spcAft>
                <a:spcPts val="0"/>
              </a:spcAft>
              <a:buClr>
                <a:srgbClr val="2E2B2B"/>
              </a:buClr>
              <a:buSzPts val="1900"/>
              <a:buFont typeface="Calibri"/>
              <a:buChar char="●"/>
            </a:pPr>
            <a:r>
              <a:rPr lang="en" sz="1900">
                <a:solidFill>
                  <a:srgbClr val="2E2B2B"/>
                </a:solidFill>
                <a:highlight>
                  <a:schemeClr val="lt1"/>
                </a:highlight>
              </a:rPr>
              <a:t>Communication with youth was limited to text message</a:t>
            </a:r>
            <a:endParaRPr sz="1900">
              <a:solidFill>
                <a:srgbClr val="2E2B2B"/>
              </a:solidFill>
              <a:highlight>
                <a:schemeClr val="lt1"/>
              </a:highlight>
            </a:endParaRPr>
          </a:p>
          <a:p>
            <a:pPr marL="177800" lvl="0" indent="-209550" algn="l" rtl="0">
              <a:spcBef>
                <a:spcPts val="800"/>
              </a:spcBef>
              <a:spcAft>
                <a:spcPts val="0"/>
              </a:spcAft>
              <a:buClr>
                <a:srgbClr val="2E2B2B"/>
              </a:buClr>
              <a:buSzPts val="1900"/>
              <a:buFont typeface="Calibri"/>
              <a:buChar char="●"/>
            </a:pPr>
            <a:r>
              <a:rPr lang="en" sz="1900">
                <a:solidFill>
                  <a:srgbClr val="2E2B2B"/>
                </a:solidFill>
                <a:highlight>
                  <a:schemeClr val="lt1"/>
                </a:highlight>
              </a:rPr>
              <a:t>Sample was large, but not representative of national demographics</a:t>
            </a:r>
            <a:endParaRPr sz="1900">
              <a:solidFill>
                <a:srgbClr val="2E2B2B"/>
              </a:solidFill>
            </a:endParaRPr>
          </a:p>
          <a:p>
            <a:pPr marL="177800" lvl="0" indent="-209550" algn="l" rtl="0">
              <a:spcBef>
                <a:spcPts val="800"/>
              </a:spcBef>
              <a:spcAft>
                <a:spcPts val="0"/>
              </a:spcAft>
              <a:buClr>
                <a:srgbClr val="2E2B2B"/>
              </a:buClr>
              <a:buSzPts val="1900"/>
              <a:buFont typeface="Calibri"/>
              <a:buChar char="●"/>
            </a:pPr>
            <a:r>
              <a:rPr lang="en" sz="1900">
                <a:solidFill>
                  <a:srgbClr val="2E2B2B"/>
                </a:solidFill>
                <a:highlight>
                  <a:schemeClr val="lt1"/>
                </a:highlight>
              </a:rPr>
              <a:t>Not able to ask follow-up questions about youth behaviors after testing positive, which may more directly measure the impact of testing</a:t>
            </a:r>
            <a:endParaRPr sz="2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IBM Plex Sans"/>
              <a:buNone/>
            </a:pPr>
            <a:r>
              <a:rPr lang="en"/>
              <a:t>Conclusions</a:t>
            </a:r>
            <a:endParaRPr/>
          </a:p>
        </p:txBody>
      </p:sp>
      <p:sp>
        <p:nvSpPr>
          <p:cNvPr id="277" name="Google Shape;277;p4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177800" lvl="0" indent="-209550" algn="l" rtl="0">
              <a:spcBef>
                <a:spcPts val="0"/>
              </a:spcBef>
              <a:spcAft>
                <a:spcPts val="0"/>
              </a:spcAft>
              <a:buClr>
                <a:srgbClr val="2E2B2B"/>
              </a:buClr>
              <a:buSzPts val="1900"/>
              <a:buFont typeface="Calibri"/>
              <a:buChar char="●"/>
            </a:pPr>
            <a:r>
              <a:rPr lang="en" sz="1900">
                <a:solidFill>
                  <a:srgbClr val="2E2B2B"/>
                </a:solidFill>
              </a:rPr>
              <a:t>Youth are likely to test for COVID-19 following concern for exposure </a:t>
            </a:r>
            <a:r>
              <a:rPr lang="en" sz="1900" b="1">
                <a:solidFill>
                  <a:srgbClr val="2E2B2B"/>
                </a:solidFill>
              </a:rPr>
              <a:t>AFTER</a:t>
            </a:r>
            <a:r>
              <a:rPr lang="en" sz="1900">
                <a:solidFill>
                  <a:srgbClr val="2E2B2B"/>
                </a:solidFill>
              </a:rPr>
              <a:t> an event</a:t>
            </a:r>
            <a:endParaRPr sz="1900">
              <a:solidFill>
                <a:srgbClr val="2E2B2B"/>
              </a:solidFill>
            </a:endParaRPr>
          </a:p>
          <a:p>
            <a:pPr marL="520700" lvl="1" indent="-209550" algn="l" rtl="0">
              <a:spcBef>
                <a:spcPts val="400"/>
              </a:spcBef>
              <a:spcAft>
                <a:spcPts val="0"/>
              </a:spcAft>
              <a:buClr>
                <a:srgbClr val="2E2B2B"/>
              </a:buClr>
              <a:buSzPts val="1900"/>
              <a:buFont typeface="Calibri"/>
              <a:buChar char="○"/>
            </a:pPr>
            <a:r>
              <a:rPr lang="en" sz="1900">
                <a:solidFill>
                  <a:srgbClr val="2E2B2B"/>
                </a:solidFill>
              </a:rPr>
              <a:t>Less likely if they are vaccinated</a:t>
            </a:r>
            <a:endParaRPr sz="1900">
              <a:solidFill>
                <a:srgbClr val="2E2B2B"/>
              </a:solidFill>
            </a:endParaRPr>
          </a:p>
          <a:p>
            <a:pPr marL="0" lvl="0" indent="0" algn="l" rtl="0">
              <a:spcBef>
                <a:spcPts val="800"/>
              </a:spcBef>
              <a:spcAft>
                <a:spcPts val="0"/>
              </a:spcAft>
              <a:buNone/>
            </a:pPr>
            <a:endParaRPr sz="400">
              <a:solidFill>
                <a:srgbClr val="2E2B2B"/>
              </a:solidFill>
            </a:endParaRPr>
          </a:p>
          <a:p>
            <a:pPr marL="177800" lvl="0" indent="-209550" algn="l" rtl="0">
              <a:spcBef>
                <a:spcPts val="800"/>
              </a:spcBef>
              <a:spcAft>
                <a:spcPts val="0"/>
              </a:spcAft>
              <a:buClr>
                <a:srgbClr val="2E2B2B"/>
              </a:buClr>
              <a:buSzPts val="1900"/>
              <a:buFont typeface="Calibri"/>
              <a:buChar char="●"/>
            </a:pPr>
            <a:r>
              <a:rPr lang="en" sz="1900">
                <a:solidFill>
                  <a:srgbClr val="2E2B2B"/>
                </a:solidFill>
              </a:rPr>
              <a:t>Desire to test is primarily driven by </a:t>
            </a:r>
            <a:r>
              <a:rPr lang="en" sz="1900" b="1">
                <a:solidFill>
                  <a:srgbClr val="2E2B2B"/>
                </a:solidFill>
              </a:rPr>
              <a:t>symptoms, exposures, and requirements</a:t>
            </a:r>
            <a:endParaRPr sz="1900" b="1">
              <a:solidFill>
                <a:srgbClr val="2E2B2B"/>
              </a:solidFill>
            </a:endParaRPr>
          </a:p>
          <a:p>
            <a:pPr marL="177800" lvl="0" indent="0" algn="l" rtl="0">
              <a:spcBef>
                <a:spcPts val="800"/>
              </a:spcBef>
              <a:spcAft>
                <a:spcPts val="0"/>
              </a:spcAft>
              <a:buNone/>
            </a:pPr>
            <a:endParaRPr sz="500" b="1">
              <a:solidFill>
                <a:srgbClr val="2E2B2B"/>
              </a:solidFill>
            </a:endParaRPr>
          </a:p>
          <a:p>
            <a:pPr marL="177800" lvl="0" indent="-209550" algn="l" rtl="0">
              <a:spcBef>
                <a:spcPts val="800"/>
              </a:spcBef>
              <a:spcAft>
                <a:spcPts val="0"/>
              </a:spcAft>
              <a:buClr>
                <a:srgbClr val="2E2B2B"/>
              </a:buClr>
              <a:buSzPts val="1900"/>
              <a:buFont typeface="Calibri"/>
              <a:buChar char="●"/>
            </a:pPr>
            <a:r>
              <a:rPr lang="en" sz="1900">
                <a:solidFill>
                  <a:srgbClr val="2E2B2B"/>
                </a:solidFill>
              </a:rPr>
              <a:t>Youth are interested in </a:t>
            </a:r>
            <a:r>
              <a:rPr lang="en" sz="1900" b="1">
                <a:solidFill>
                  <a:srgbClr val="2E2B2B"/>
                </a:solidFill>
              </a:rPr>
              <a:t>increased access</a:t>
            </a:r>
            <a:r>
              <a:rPr lang="en" sz="1900">
                <a:solidFill>
                  <a:srgbClr val="2E2B2B"/>
                </a:solidFill>
              </a:rPr>
              <a:t> to home testing</a:t>
            </a:r>
            <a:endParaRPr sz="1900">
              <a:solidFill>
                <a:srgbClr val="2E2B2B"/>
              </a:solidFill>
            </a:endParaRPr>
          </a:p>
          <a:p>
            <a:pPr marL="0" lvl="0" indent="0" algn="l" rtl="0">
              <a:spcBef>
                <a:spcPts val="800"/>
              </a:spcBef>
              <a:spcAft>
                <a:spcPts val="0"/>
              </a:spcAft>
              <a:buNone/>
            </a:pPr>
            <a:endParaRPr sz="500">
              <a:solidFill>
                <a:srgbClr val="2E2B2B"/>
              </a:solidFill>
            </a:endParaRPr>
          </a:p>
          <a:p>
            <a:pPr marL="177800" lvl="0" indent="-209550" algn="l" rtl="0">
              <a:spcBef>
                <a:spcPts val="800"/>
              </a:spcBef>
              <a:spcAft>
                <a:spcPts val="0"/>
              </a:spcAft>
              <a:buClr>
                <a:srgbClr val="2E2B2B"/>
              </a:buClr>
              <a:buSzPts val="1900"/>
              <a:buFont typeface="Calibri"/>
              <a:buChar char="●"/>
            </a:pPr>
            <a:r>
              <a:rPr lang="en" sz="1900" b="1">
                <a:solidFill>
                  <a:srgbClr val="2E2B2B"/>
                </a:solidFill>
                <a:highlight>
                  <a:schemeClr val="lt1"/>
                </a:highlight>
              </a:rPr>
              <a:t>Youth-centered communications</a:t>
            </a:r>
            <a:r>
              <a:rPr lang="en" sz="1900">
                <a:solidFill>
                  <a:srgbClr val="2E2B2B"/>
                </a:solidFill>
                <a:highlight>
                  <a:schemeClr val="lt1"/>
                </a:highlight>
              </a:rPr>
              <a:t> regarding testing recommendations may reduce COVID-19 spread among youth </a:t>
            </a:r>
            <a:endParaRPr sz="1900">
              <a:solidFill>
                <a:srgbClr val="2E2B2B"/>
              </a:solidFill>
            </a:endParaRPr>
          </a:p>
          <a:p>
            <a:pPr marL="0" lvl="0" indent="0" algn="l" rtl="0">
              <a:spcBef>
                <a:spcPts val="800"/>
              </a:spcBef>
              <a:spcAft>
                <a:spcPts val="0"/>
              </a:spcAft>
              <a:buNone/>
            </a:pPr>
            <a:endParaRPr sz="1900">
              <a:solidFill>
                <a:srgbClr val="2E2B2B"/>
              </a:solidFill>
            </a:endParaRPr>
          </a:p>
          <a:p>
            <a:pPr marL="0" lvl="0" indent="0" algn="l" rtl="0">
              <a:lnSpc>
                <a:spcPct val="90000"/>
              </a:lnSpc>
              <a:spcBef>
                <a:spcPts val="0"/>
              </a:spcBef>
              <a:spcAft>
                <a:spcPts val="0"/>
              </a:spcAft>
              <a:buClr>
                <a:schemeClr val="dk1"/>
              </a:buClr>
              <a:buSzPts val="2100"/>
              <a:buNone/>
            </a:pPr>
            <a:endParaRPr sz="1400">
              <a:solidFill>
                <a:srgbClr val="2E2B2B"/>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IBM Plex Sans"/>
              <a:buNone/>
            </a:pPr>
            <a:r>
              <a:rPr lang="en"/>
              <a:t>References</a:t>
            </a:r>
            <a:endParaRPr/>
          </a:p>
        </p:txBody>
      </p:sp>
      <p:sp>
        <p:nvSpPr>
          <p:cNvPr id="283" name="Google Shape;283;p45"/>
          <p:cNvSpPr txBox="1">
            <a:spLocks noGrp="1"/>
          </p:cNvSpPr>
          <p:nvPr>
            <p:ph type="body" idx="1"/>
          </p:nvPr>
        </p:nvSpPr>
        <p:spPr>
          <a:xfrm>
            <a:off x="628650" y="1140619"/>
            <a:ext cx="7886700" cy="3263400"/>
          </a:xfrm>
          <a:prstGeom prst="rect">
            <a:avLst/>
          </a:prstGeom>
          <a:noFill/>
          <a:ln>
            <a:noFill/>
          </a:ln>
        </p:spPr>
        <p:txBody>
          <a:bodyPr spcFirstLastPara="1" wrap="square" lIns="68575" tIns="34275" rIns="68575" bIns="34275" anchor="t" anchorCtr="0">
            <a:noAutofit/>
          </a:bodyPr>
          <a:lstStyle/>
          <a:p>
            <a:pPr marL="457200" lvl="0" indent="-279400" algn="l" rtl="0">
              <a:lnSpc>
                <a:spcPct val="115000"/>
              </a:lnSpc>
              <a:spcBef>
                <a:spcPts val="0"/>
              </a:spcBef>
              <a:spcAft>
                <a:spcPts val="0"/>
              </a:spcAft>
              <a:buSzPts val="800"/>
              <a:buChar char="•"/>
            </a:pPr>
            <a:r>
              <a:rPr lang="en" sz="800">
                <a:solidFill>
                  <a:srgbClr val="655A52"/>
                </a:solidFill>
              </a:rPr>
              <a:t>Centers for Disease Control and Prevention. COVID-19 Testing: What You Need to Know.</a:t>
            </a:r>
            <a:r>
              <a:rPr lang="en" sz="800">
                <a:solidFill>
                  <a:srgbClr val="2E2B2B"/>
                </a:solidFill>
              </a:rPr>
              <a:t> </a:t>
            </a:r>
            <a:r>
              <a:rPr lang="en" sz="800">
                <a:solidFill>
                  <a:srgbClr val="655A52"/>
                </a:solidFill>
              </a:rPr>
              <a:t>Available from:  </a:t>
            </a:r>
            <a:r>
              <a:rPr lang="en" sz="800" u="sng">
                <a:solidFill>
                  <a:srgbClr val="174992"/>
                </a:solidFill>
                <a:hlinkClick r:id="rId3">
                  <a:extLst>
                    <a:ext uri="{A12FA001-AC4F-418D-AE19-62706E023703}">
                      <ahyp:hlinkClr xmlns:ahyp="http://schemas.microsoft.com/office/drawing/2018/hyperlinkcolor" val="tx"/>
                    </a:ext>
                  </a:extLst>
                </a:hlinkClick>
              </a:rPr>
              <a:t>https://www.cdc.gov/coronavirus/2019-ncov/symptoms-testing/testing.html</a:t>
            </a:r>
            <a:r>
              <a:rPr lang="en" sz="800">
                <a:solidFill>
                  <a:srgbClr val="655A52"/>
                </a:solidFill>
              </a:rPr>
              <a:t> Accessed September 21, 2022.</a:t>
            </a:r>
            <a:endParaRPr sz="800">
              <a:solidFill>
                <a:srgbClr val="655A52"/>
              </a:solidFill>
            </a:endParaRPr>
          </a:p>
          <a:p>
            <a:pPr marL="457200" lvl="0" indent="-279400" algn="l" rtl="0">
              <a:lnSpc>
                <a:spcPct val="115000"/>
              </a:lnSpc>
              <a:spcBef>
                <a:spcPts val="0"/>
              </a:spcBef>
              <a:spcAft>
                <a:spcPts val="0"/>
              </a:spcAft>
              <a:buSzPts val="800"/>
              <a:buChar char="•"/>
            </a:pPr>
            <a:r>
              <a:rPr lang="en" sz="800">
                <a:solidFill>
                  <a:srgbClr val="655A52"/>
                </a:solidFill>
              </a:rPr>
              <a:t>U.S. Department of Health &amp; Human Services. Community-Based Testing Sites for COVID-19. Available from: </a:t>
            </a:r>
            <a:r>
              <a:rPr lang="en" sz="800" u="sng">
                <a:solidFill>
                  <a:srgbClr val="174992"/>
                </a:solidFill>
                <a:hlinkClick r:id="rId4">
                  <a:extLst>
                    <a:ext uri="{A12FA001-AC4F-418D-AE19-62706E023703}">
                      <ahyp:hlinkClr xmlns:ahyp="http://schemas.microsoft.com/office/drawing/2018/hyperlinkcolor" val="tx"/>
                    </a:ext>
                  </a:extLst>
                </a:hlinkClick>
              </a:rPr>
              <a:t>https://www.hhs.gov/coronavirus/community-based-testing-sites/index.html</a:t>
            </a:r>
            <a:r>
              <a:rPr lang="en" sz="800">
                <a:solidFill>
                  <a:srgbClr val="655A52"/>
                </a:solidFill>
              </a:rPr>
              <a:t> Accessed September 21, 2022.</a:t>
            </a:r>
            <a:endParaRPr sz="800">
              <a:solidFill>
                <a:srgbClr val="655A52"/>
              </a:solidFill>
            </a:endParaRPr>
          </a:p>
          <a:p>
            <a:pPr marL="457200" lvl="0" indent="-279400" algn="l" rtl="0">
              <a:lnSpc>
                <a:spcPct val="115000"/>
              </a:lnSpc>
              <a:spcBef>
                <a:spcPts val="0"/>
              </a:spcBef>
              <a:spcAft>
                <a:spcPts val="0"/>
              </a:spcAft>
              <a:buSzPts val="800"/>
              <a:buChar char="•"/>
            </a:pPr>
            <a:r>
              <a:rPr lang="en" sz="800">
                <a:solidFill>
                  <a:srgbClr val="655A52"/>
                </a:solidFill>
              </a:rPr>
              <a:t>State of Michigan. Insurance Coverage for Over-the-Counter COVID-19 Tests. Available from: </a:t>
            </a:r>
            <a:r>
              <a:rPr lang="en" sz="800" u="sng">
                <a:solidFill>
                  <a:srgbClr val="174992"/>
                </a:solidFill>
                <a:hlinkClick r:id="rId5">
                  <a:extLst>
                    <a:ext uri="{A12FA001-AC4F-418D-AE19-62706E023703}">
                      <ahyp:hlinkClr xmlns:ahyp="http://schemas.microsoft.com/office/drawing/2018/hyperlinkcolor" val="tx"/>
                    </a:ext>
                  </a:extLst>
                </a:hlinkClick>
              </a:rPr>
              <a:t>https://www.michigan.gov/difs/covid-19/insurance-coverage-for-over-the-counter-covid-19-tests</a:t>
            </a:r>
            <a:r>
              <a:rPr lang="en" sz="800">
                <a:solidFill>
                  <a:srgbClr val="655A52"/>
                </a:solidFill>
              </a:rPr>
              <a:t> Accessed September 21, 2022.</a:t>
            </a:r>
            <a:endParaRPr sz="800">
              <a:solidFill>
                <a:srgbClr val="655A52"/>
              </a:solidFill>
            </a:endParaRPr>
          </a:p>
          <a:p>
            <a:pPr marL="457200" lvl="0" indent="-279400" algn="l" rtl="0">
              <a:lnSpc>
                <a:spcPct val="115000"/>
              </a:lnSpc>
              <a:spcBef>
                <a:spcPts val="0"/>
              </a:spcBef>
              <a:spcAft>
                <a:spcPts val="0"/>
              </a:spcAft>
              <a:buSzPts val="800"/>
              <a:buChar char="•"/>
            </a:pPr>
            <a:r>
              <a:rPr lang="en" sz="800">
                <a:solidFill>
                  <a:srgbClr val="655A52"/>
                </a:solidFill>
              </a:rPr>
              <a:t>United States Postal Service. At-Home COVID-19 Tests. Available from: </a:t>
            </a:r>
            <a:r>
              <a:rPr lang="en" sz="800" u="sng">
                <a:solidFill>
                  <a:srgbClr val="174992"/>
                </a:solidFill>
                <a:hlinkClick r:id="rId6">
                  <a:extLst>
                    <a:ext uri="{A12FA001-AC4F-418D-AE19-62706E023703}">
                      <ahyp:hlinkClr xmlns:ahyp="http://schemas.microsoft.com/office/drawing/2018/hyperlinkcolor" val="tx"/>
                    </a:ext>
                  </a:extLst>
                </a:hlinkClick>
              </a:rPr>
              <a:t>https://faq.usps.com/s/article/At-Home-COVID-19-Test-Kits</a:t>
            </a:r>
            <a:r>
              <a:rPr lang="en" sz="800">
                <a:solidFill>
                  <a:srgbClr val="655A52"/>
                </a:solidFill>
              </a:rPr>
              <a:t> Accessed September 21, 2022.</a:t>
            </a:r>
            <a:endParaRPr sz="800">
              <a:solidFill>
                <a:srgbClr val="655A52"/>
              </a:solidFill>
            </a:endParaRPr>
          </a:p>
          <a:p>
            <a:pPr marL="457200" lvl="0" indent="-279400" algn="l" rtl="0">
              <a:lnSpc>
                <a:spcPct val="115000"/>
              </a:lnSpc>
              <a:spcBef>
                <a:spcPts val="0"/>
              </a:spcBef>
              <a:spcAft>
                <a:spcPts val="0"/>
              </a:spcAft>
              <a:buSzPts val="800"/>
              <a:buChar char="•"/>
            </a:pPr>
            <a:r>
              <a:rPr lang="en" sz="800">
                <a:solidFill>
                  <a:srgbClr val="655A52"/>
                </a:solidFill>
              </a:rPr>
              <a:t>Centers for Disease Control and Prevention. COVID-19 by County. Available from: </a:t>
            </a:r>
            <a:r>
              <a:rPr lang="en" sz="800" u="sng">
                <a:solidFill>
                  <a:srgbClr val="174992"/>
                </a:solidFill>
                <a:hlinkClick r:id="rId7">
                  <a:extLst>
                    <a:ext uri="{A12FA001-AC4F-418D-AE19-62706E023703}">
                      <ahyp:hlinkClr xmlns:ahyp="http://schemas.microsoft.com/office/drawing/2018/hyperlinkcolor" val="tx"/>
                    </a:ext>
                  </a:extLst>
                </a:hlinkClick>
              </a:rPr>
              <a:t>https://www.cdc.gov/coronavirus/2019-ncov/your-health/covid-by-county.html</a:t>
            </a:r>
            <a:r>
              <a:rPr lang="en" sz="800">
                <a:solidFill>
                  <a:srgbClr val="655A52"/>
                </a:solidFill>
              </a:rPr>
              <a:t> Accessed September 21, 2022.</a:t>
            </a:r>
            <a:endParaRPr sz="800">
              <a:solidFill>
                <a:srgbClr val="655A52"/>
              </a:solidFill>
            </a:endParaRPr>
          </a:p>
          <a:p>
            <a:pPr marL="457200" lvl="0" indent="-279400" algn="l" rtl="0">
              <a:lnSpc>
                <a:spcPct val="115000"/>
              </a:lnSpc>
              <a:spcBef>
                <a:spcPts val="0"/>
              </a:spcBef>
              <a:spcAft>
                <a:spcPts val="0"/>
              </a:spcAft>
              <a:buSzPts val="800"/>
              <a:buChar char="•"/>
            </a:pPr>
            <a:r>
              <a:rPr lang="en" sz="800">
                <a:solidFill>
                  <a:srgbClr val="655A52"/>
                </a:solidFill>
              </a:rPr>
              <a:t>Centers for Disease Control and Prevention. Testing Overview. Available from: </a:t>
            </a:r>
            <a:r>
              <a:rPr lang="en" sz="800" u="sng">
                <a:solidFill>
                  <a:srgbClr val="174992"/>
                </a:solidFill>
                <a:hlinkClick r:id="rId8">
                  <a:extLst>
                    <a:ext uri="{A12FA001-AC4F-418D-AE19-62706E023703}">
                      <ahyp:hlinkClr xmlns:ahyp="http://schemas.microsoft.com/office/drawing/2018/hyperlinkcolor" val="tx"/>
                    </a:ext>
                  </a:extLst>
                </a:hlinkClick>
              </a:rPr>
              <a:t>https://www.cdc.gov/coronavirus/2019-ncov/hcp/testing-overview.html#previous</a:t>
            </a:r>
            <a:r>
              <a:rPr lang="en" sz="800">
                <a:solidFill>
                  <a:srgbClr val="655A52"/>
                </a:solidFill>
              </a:rPr>
              <a:t> Accessed September 21, 2022.</a:t>
            </a:r>
            <a:endParaRPr sz="800">
              <a:solidFill>
                <a:srgbClr val="655A52"/>
              </a:solidFill>
            </a:endParaRPr>
          </a:p>
          <a:p>
            <a:pPr marL="457200" lvl="0" indent="-279400" algn="l" rtl="0">
              <a:lnSpc>
                <a:spcPct val="115000"/>
              </a:lnSpc>
              <a:spcBef>
                <a:spcPts val="0"/>
              </a:spcBef>
              <a:spcAft>
                <a:spcPts val="0"/>
              </a:spcAft>
              <a:buSzPts val="800"/>
              <a:buChar char="•"/>
            </a:pPr>
            <a:r>
              <a:rPr lang="en" sz="800">
                <a:solidFill>
                  <a:srgbClr val="655A52"/>
                </a:solidFill>
              </a:rPr>
              <a:t>American Academy of Pediatrics. COVID-19 Testing Guidance. Available from: </a:t>
            </a:r>
            <a:r>
              <a:rPr lang="en" sz="800" u="sng">
                <a:solidFill>
                  <a:srgbClr val="174992"/>
                </a:solidFill>
                <a:hlinkClick r:id="rId9">
                  <a:extLst>
                    <a:ext uri="{A12FA001-AC4F-418D-AE19-62706E023703}">
                      <ahyp:hlinkClr xmlns:ahyp="http://schemas.microsoft.com/office/drawing/2018/hyperlinkcolor" val="tx"/>
                    </a:ext>
                  </a:extLst>
                </a:hlinkClick>
              </a:rPr>
              <a:t>https://www.aap.org/en/pages/2019-novel-coronavirus-covid-19-infections/clinical-guidance/covid-19-testing-guidance/</a:t>
            </a:r>
            <a:r>
              <a:rPr lang="en" sz="800">
                <a:solidFill>
                  <a:srgbClr val="655A52"/>
                </a:solidFill>
              </a:rPr>
              <a:t> Accessed August 21, 2022.</a:t>
            </a:r>
            <a:endParaRPr sz="800">
              <a:solidFill>
                <a:srgbClr val="655A52"/>
              </a:solidFill>
            </a:endParaRPr>
          </a:p>
          <a:p>
            <a:pPr marL="457200" lvl="0" indent="-279400" algn="l" rtl="0">
              <a:lnSpc>
                <a:spcPct val="115000"/>
              </a:lnSpc>
              <a:spcBef>
                <a:spcPts val="0"/>
              </a:spcBef>
              <a:spcAft>
                <a:spcPts val="0"/>
              </a:spcAft>
              <a:buSzPts val="800"/>
              <a:buChar char="•"/>
            </a:pPr>
            <a:r>
              <a:rPr lang="en" sz="800">
                <a:solidFill>
                  <a:srgbClr val="655A52"/>
                </a:solidFill>
              </a:rPr>
              <a:t>Virginia Department of Health. Protect Your Health. What to do if you were exposed to COVID-19? Available from: </a:t>
            </a:r>
            <a:r>
              <a:rPr lang="en" sz="800" u="sng">
                <a:solidFill>
                  <a:srgbClr val="174992"/>
                </a:solidFill>
                <a:hlinkClick r:id="rId10">
                  <a:extLst>
                    <a:ext uri="{A12FA001-AC4F-418D-AE19-62706E023703}">
                      <ahyp:hlinkClr xmlns:ahyp="http://schemas.microsoft.com/office/drawing/2018/hyperlinkcolor" val="tx"/>
                    </a:ext>
                  </a:extLst>
                </a:hlinkClick>
              </a:rPr>
              <a:t>https://www.vdh.virginia.gov/coronavirus/protect-yourself/exposure/</a:t>
            </a:r>
            <a:r>
              <a:rPr lang="en" sz="800">
                <a:solidFill>
                  <a:srgbClr val="655A52"/>
                </a:solidFill>
              </a:rPr>
              <a:t> Accessed September 21, 2022.</a:t>
            </a:r>
            <a:endParaRPr sz="800">
              <a:solidFill>
                <a:srgbClr val="655A52"/>
              </a:solidFill>
            </a:endParaRPr>
          </a:p>
          <a:p>
            <a:pPr marL="457200" lvl="0" indent="-279400" algn="l" rtl="0">
              <a:lnSpc>
                <a:spcPct val="115000"/>
              </a:lnSpc>
              <a:spcBef>
                <a:spcPts val="0"/>
              </a:spcBef>
              <a:spcAft>
                <a:spcPts val="0"/>
              </a:spcAft>
              <a:buClr>
                <a:srgbClr val="655A52"/>
              </a:buClr>
              <a:buSzPts val="800"/>
              <a:buChar char="•"/>
            </a:pPr>
            <a:r>
              <a:rPr lang="en" sz="800">
                <a:solidFill>
                  <a:srgbClr val="655A52"/>
                </a:solidFill>
              </a:rPr>
              <a:t>Bogg T, Milad E. Demographic, personality, and social cognition correlates of coronavirus guideline adherence in a US sample. </a:t>
            </a:r>
            <a:r>
              <a:rPr lang="en" sz="800" i="1">
                <a:solidFill>
                  <a:srgbClr val="655A52"/>
                </a:solidFill>
              </a:rPr>
              <a:t>Health Psychology</a:t>
            </a:r>
            <a:r>
              <a:rPr lang="en" sz="800">
                <a:solidFill>
                  <a:srgbClr val="655A52"/>
                </a:solidFill>
              </a:rPr>
              <a:t>. 2020;39(12):1026. </a:t>
            </a:r>
            <a:endParaRPr sz="800">
              <a:solidFill>
                <a:srgbClr val="655A52"/>
              </a:solidFill>
            </a:endParaRPr>
          </a:p>
          <a:p>
            <a:pPr marL="457200" lvl="0" indent="-279400" algn="l" rtl="0">
              <a:lnSpc>
                <a:spcPct val="115000"/>
              </a:lnSpc>
              <a:spcBef>
                <a:spcPts val="0"/>
              </a:spcBef>
              <a:spcAft>
                <a:spcPts val="0"/>
              </a:spcAft>
              <a:buClr>
                <a:srgbClr val="655A52"/>
              </a:buClr>
              <a:buSzPts val="800"/>
              <a:buChar char="•"/>
            </a:pPr>
            <a:r>
              <a:rPr lang="en" sz="800">
                <a:solidFill>
                  <a:srgbClr val="655A52"/>
                </a:solidFill>
              </a:rPr>
              <a:t>Bailey B, Whelen ML, Strunk DR. Adhering to COVID‐19 health guidelines: Examining demographic and psychological predictors of adherence. </a:t>
            </a:r>
            <a:r>
              <a:rPr lang="en" sz="800" i="1">
                <a:solidFill>
                  <a:srgbClr val="655A52"/>
                </a:solidFill>
              </a:rPr>
              <a:t>Appl Psychol Health Well‐Being</a:t>
            </a:r>
            <a:r>
              <a:rPr lang="en" sz="800">
                <a:solidFill>
                  <a:srgbClr val="655A52"/>
                </a:solidFill>
              </a:rPr>
              <a:t>. 2021;13(4):968-985. </a:t>
            </a:r>
            <a:endParaRPr sz="800">
              <a:solidFill>
                <a:srgbClr val="655A52"/>
              </a:solidFill>
            </a:endParaRPr>
          </a:p>
          <a:p>
            <a:pPr marL="457200" lvl="0" indent="-279400" algn="l" rtl="0">
              <a:lnSpc>
                <a:spcPct val="115000"/>
              </a:lnSpc>
              <a:spcBef>
                <a:spcPts val="0"/>
              </a:spcBef>
              <a:spcAft>
                <a:spcPts val="0"/>
              </a:spcAft>
              <a:buClr>
                <a:srgbClr val="655A52"/>
              </a:buClr>
              <a:buSzPts val="800"/>
              <a:buChar char="•"/>
            </a:pPr>
            <a:r>
              <a:rPr lang="en" sz="800">
                <a:solidFill>
                  <a:srgbClr val="655A52"/>
                </a:solidFill>
              </a:rPr>
              <a:t>Rusou Z, Diamant I. Adhering to COVID-19 health guidelines: A behavioral-failure perspective. </a:t>
            </a:r>
            <a:r>
              <a:rPr lang="en" sz="800" i="1">
                <a:solidFill>
                  <a:srgbClr val="655A52"/>
                </a:solidFill>
              </a:rPr>
              <a:t>Front Psychol</a:t>
            </a:r>
            <a:r>
              <a:rPr lang="en" sz="800">
                <a:solidFill>
                  <a:srgbClr val="655A52"/>
                </a:solidFill>
              </a:rPr>
              <a:t>. 2022;13:916960. </a:t>
            </a:r>
            <a:endParaRPr sz="800">
              <a:solidFill>
                <a:srgbClr val="655A52"/>
              </a:solidFill>
            </a:endParaRPr>
          </a:p>
          <a:p>
            <a:pPr marL="457200" lvl="0" indent="-279400" algn="l" rtl="0">
              <a:lnSpc>
                <a:spcPct val="115000"/>
              </a:lnSpc>
              <a:spcBef>
                <a:spcPts val="0"/>
              </a:spcBef>
              <a:spcAft>
                <a:spcPts val="0"/>
              </a:spcAft>
              <a:buSzPts val="800"/>
              <a:buChar char="•"/>
            </a:pPr>
            <a:r>
              <a:rPr lang="en" sz="800">
                <a:solidFill>
                  <a:srgbClr val="655A52"/>
                </a:solidFill>
              </a:rPr>
              <a:t>United States Census Bureau. United States Population by Age and Sex. Available from: </a:t>
            </a:r>
            <a:r>
              <a:rPr lang="en" sz="800" u="sng">
                <a:solidFill>
                  <a:srgbClr val="174992"/>
                </a:solidFill>
                <a:hlinkClick r:id="rId11">
                  <a:extLst>
                    <a:ext uri="{A12FA001-AC4F-418D-AE19-62706E023703}">
                      <ahyp:hlinkClr xmlns:ahyp="http://schemas.microsoft.com/office/drawing/2018/hyperlinkcolor" val="tx"/>
                    </a:ext>
                  </a:extLst>
                </a:hlinkClick>
              </a:rPr>
              <a:t>https://www.census.gov/popclock/data_tables.php?component=pyramid</a:t>
            </a:r>
            <a:r>
              <a:rPr lang="en" sz="800">
                <a:solidFill>
                  <a:srgbClr val="655A52"/>
                </a:solidFill>
              </a:rPr>
              <a:t> Accessed September 21, 2022.</a:t>
            </a:r>
            <a:endParaRPr sz="800">
              <a:solidFill>
                <a:srgbClr val="655A52"/>
              </a:solidFill>
            </a:endParaRPr>
          </a:p>
          <a:p>
            <a:pPr marL="457200" lvl="0" indent="-279400" algn="l" rtl="0">
              <a:lnSpc>
                <a:spcPct val="115000"/>
              </a:lnSpc>
              <a:spcBef>
                <a:spcPts val="0"/>
              </a:spcBef>
              <a:spcAft>
                <a:spcPts val="0"/>
              </a:spcAft>
              <a:buSzPts val="800"/>
              <a:buChar char="•"/>
            </a:pPr>
            <a:r>
              <a:rPr lang="en" sz="800">
                <a:solidFill>
                  <a:srgbClr val="655A52"/>
                </a:solidFill>
              </a:rPr>
              <a:t>American Academy of Pediatrics. Jenco M. Young people play vital role in stopping spread of COVID-19. Available from: </a:t>
            </a:r>
            <a:r>
              <a:rPr lang="en" sz="800" u="sng">
                <a:solidFill>
                  <a:srgbClr val="174992"/>
                </a:solidFill>
                <a:hlinkClick r:id="rId12">
                  <a:extLst>
                    <a:ext uri="{A12FA001-AC4F-418D-AE19-62706E023703}">
                      <ahyp:hlinkClr xmlns:ahyp="http://schemas.microsoft.com/office/drawing/2018/hyperlinkcolor" val="tx"/>
                    </a:ext>
                  </a:extLst>
                </a:hlinkClick>
              </a:rPr>
              <a:t>https://publications.aap.org/aapnews/news/15039?autologincheck=redirected?nfToken=00000000-0000-0000-0000-000000000000</a:t>
            </a:r>
            <a:r>
              <a:rPr lang="en" sz="800">
                <a:solidFill>
                  <a:srgbClr val="655A52"/>
                </a:solidFill>
              </a:rPr>
              <a:t> Accessed September 21, 2022.</a:t>
            </a:r>
            <a:endParaRPr sz="800">
              <a:solidFill>
                <a:srgbClr val="655A52"/>
              </a:solidFill>
            </a:endParaRPr>
          </a:p>
          <a:p>
            <a:pPr marL="0" lvl="0" indent="0" algn="l" rtl="0">
              <a:lnSpc>
                <a:spcPct val="115000"/>
              </a:lnSpc>
              <a:spcBef>
                <a:spcPts val="0"/>
              </a:spcBef>
              <a:spcAft>
                <a:spcPts val="0"/>
              </a:spcAft>
              <a:buNone/>
            </a:pPr>
            <a:endParaRPr sz="800">
              <a:solidFill>
                <a:srgbClr val="2E2B2B"/>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IBM Plex Sans"/>
              <a:buNone/>
            </a:pPr>
            <a:r>
              <a:rPr lang="en"/>
              <a:t>References</a:t>
            </a:r>
            <a:endParaRPr/>
          </a:p>
        </p:txBody>
      </p:sp>
      <p:sp>
        <p:nvSpPr>
          <p:cNvPr id="289" name="Google Shape;289;p46"/>
          <p:cNvSpPr txBox="1">
            <a:spLocks noGrp="1"/>
          </p:cNvSpPr>
          <p:nvPr>
            <p:ph type="body" idx="1"/>
          </p:nvPr>
        </p:nvSpPr>
        <p:spPr>
          <a:xfrm>
            <a:off x="628650" y="1140619"/>
            <a:ext cx="7886700" cy="3263400"/>
          </a:xfrm>
          <a:prstGeom prst="rect">
            <a:avLst/>
          </a:prstGeom>
          <a:noFill/>
          <a:ln>
            <a:noFill/>
          </a:ln>
        </p:spPr>
        <p:txBody>
          <a:bodyPr spcFirstLastPara="1" wrap="square" lIns="68575" tIns="34275" rIns="68575" bIns="34275" anchor="t" anchorCtr="0">
            <a:noAutofit/>
          </a:bodyPr>
          <a:lstStyle/>
          <a:p>
            <a:pPr marL="457200" lvl="0" indent="-279400" algn="l" rtl="0">
              <a:lnSpc>
                <a:spcPct val="115000"/>
              </a:lnSpc>
              <a:spcBef>
                <a:spcPts val="0"/>
              </a:spcBef>
              <a:spcAft>
                <a:spcPts val="0"/>
              </a:spcAft>
              <a:buSzPts val="800"/>
              <a:buChar char="•"/>
            </a:pPr>
            <a:r>
              <a:rPr lang="en" sz="800">
                <a:solidFill>
                  <a:srgbClr val="655A52"/>
                </a:solidFill>
              </a:rPr>
              <a:t>World Health Organization. Coronavirus disease (COVID-19): Adolescents and youth. Available from: </a:t>
            </a:r>
            <a:r>
              <a:rPr lang="en" sz="800" u="sng">
                <a:solidFill>
                  <a:srgbClr val="174992"/>
                </a:solidFill>
                <a:hlinkClick r:id="rId3">
                  <a:extLst>
                    <a:ext uri="{A12FA001-AC4F-418D-AE19-62706E023703}">
                      <ahyp:hlinkClr xmlns:ahyp="http://schemas.microsoft.com/office/drawing/2018/hyperlinkcolor" val="tx"/>
                    </a:ext>
                  </a:extLst>
                </a:hlinkClick>
              </a:rPr>
              <a:t>https://www.who.int/news-room/questions-and-answers/item/coronavirus-disease-covid-19-adolescents-and-youth</a:t>
            </a:r>
            <a:r>
              <a:rPr lang="en" sz="800">
                <a:solidFill>
                  <a:srgbClr val="655A52"/>
                </a:solidFill>
              </a:rPr>
              <a:t> Accessed September 21, 2022.</a:t>
            </a:r>
            <a:endParaRPr sz="800">
              <a:solidFill>
                <a:srgbClr val="655A52"/>
              </a:solidFill>
            </a:endParaRPr>
          </a:p>
          <a:p>
            <a:pPr marL="457200" lvl="0" indent="-279400" algn="l" rtl="0">
              <a:lnSpc>
                <a:spcPct val="115000"/>
              </a:lnSpc>
              <a:spcBef>
                <a:spcPts val="0"/>
              </a:spcBef>
              <a:spcAft>
                <a:spcPts val="0"/>
              </a:spcAft>
              <a:buSzPts val="800"/>
              <a:buChar char="•"/>
            </a:pPr>
            <a:r>
              <a:rPr lang="en" sz="800">
                <a:solidFill>
                  <a:srgbClr val="655A52"/>
                </a:solidFill>
              </a:rPr>
              <a:t>My Voice. Transparency Initiative. Available from: </a:t>
            </a:r>
            <a:r>
              <a:rPr lang="en" sz="800" u="sng">
                <a:solidFill>
                  <a:srgbClr val="174992"/>
                </a:solidFill>
                <a:hlinkClick r:id="rId4">
                  <a:extLst>
                    <a:ext uri="{A12FA001-AC4F-418D-AE19-62706E023703}">
                      <ahyp:hlinkClr xmlns:ahyp="http://schemas.microsoft.com/office/drawing/2018/hyperlinkcolor" val="tx"/>
                    </a:ext>
                  </a:extLst>
                </a:hlinkClick>
              </a:rPr>
              <a:t>https://hearmyvoicenow.org/research/transparency/</a:t>
            </a:r>
            <a:r>
              <a:rPr lang="en" sz="800">
                <a:solidFill>
                  <a:srgbClr val="655A52"/>
                </a:solidFill>
              </a:rPr>
              <a:t> Accessed September 21, 2022</a:t>
            </a:r>
            <a:endParaRPr sz="800">
              <a:solidFill>
                <a:srgbClr val="655A52"/>
              </a:solidFill>
            </a:endParaRPr>
          </a:p>
          <a:p>
            <a:pPr marL="457200" lvl="0" indent="-279400" algn="l" rtl="0">
              <a:lnSpc>
                <a:spcPct val="115000"/>
              </a:lnSpc>
              <a:spcBef>
                <a:spcPts val="0"/>
              </a:spcBef>
              <a:spcAft>
                <a:spcPts val="0"/>
              </a:spcAft>
              <a:buClr>
                <a:srgbClr val="655A52"/>
              </a:buClr>
              <a:buSzPts val="800"/>
              <a:buChar char="•"/>
            </a:pPr>
            <a:r>
              <a:rPr lang="en" sz="800">
                <a:solidFill>
                  <a:srgbClr val="655A52"/>
                </a:solidFill>
              </a:rPr>
              <a:t>DeJonckheere M, Nichols LP, Moniz MH, et al. MyVoice national text message survey of youth aged 14 to 24 years: study protocol. </a:t>
            </a:r>
            <a:r>
              <a:rPr lang="en" sz="800" i="1">
                <a:solidFill>
                  <a:srgbClr val="655A52"/>
                </a:solidFill>
              </a:rPr>
              <a:t>JMIR research protocols</a:t>
            </a:r>
            <a:r>
              <a:rPr lang="en" sz="800">
                <a:solidFill>
                  <a:srgbClr val="655A52"/>
                </a:solidFill>
              </a:rPr>
              <a:t>. 2017;6(12):e8502. </a:t>
            </a:r>
            <a:endParaRPr sz="800">
              <a:solidFill>
                <a:srgbClr val="655A52"/>
              </a:solidFill>
            </a:endParaRPr>
          </a:p>
          <a:p>
            <a:pPr marL="457200" lvl="0" indent="-279400" algn="l" rtl="0">
              <a:lnSpc>
                <a:spcPct val="115000"/>
              </a:lnSpc>
              <a:spcBef>
                <a:spcPts val="0"/>
              </a:spcBef>
              <a:spcAft>
                <a:spcPts val="0"/>
              </a:spcAft>
              <a:buClr>
                <a:srgbClr val="655A52"/>
              </a:buClr>
              <a:buSzPts val="800"/>
              <a:buChar char="•"/>
            </a:pPr>
            <a:r>
              <a:rPr lang="en" sz="800">
                <a:solidFill>
                  <a:srgbClr val="655A52"/>
                </a:solidFill>
              </a:rPr>
              <a:t>Babchuk WA. Fundamentals of qualitative analysis in family medicine. </a:t>
            </a:r>
            <a:r>
              <a:rPr lang="en" sz="800" i="1">
                <a:solidFill>
                  <a:srgbClr val="655A52"/>
                </a:solidFill>
              </a:rPr>
              <a:t>Fam Med Community Health</a:t>
            </a:r>
            <a:r>
              <a:rPr lang="en" sz="800">
                <a:solidFill>
                  <a:srgbClr val="655A52"/>
                </a:solidFill>
              </a:rPr>
              <a:t>. 2019;7(2): e000040</a:t>
            </a:r>
            <a:endParaRPr sz="800">
              <a:solidFill>
                <a:srgbClr val="655A52"/>
              </a:solidFill>
            </a:endParaRPr>
          </a:p>
          <a:p>
            <a:pPr marL="457200" lvl="0" indent="-279400" algn="l" rtl="0">
              <a:lnSpc>
                <a:spcPct val="115000"/>
              </a:lnSpc>
              <a:spcBef>
                <a:spcPts val="0"/>
              </a:spcBef>
              <a:spcAft>
                <a:spcPts val="0"/>
              </a:spcAft>
              <a:buSzPts val="800"/>
              <a:buChar char="•"/>
            </a:pPr>
            <a:r>
              <a:rPr lang="en" sz="800">
                <a:solidFill>
                  <a:srgbClr val="655A52"/>
                </a:solidFill>
              </a:rPr>
              <a:t>Centers for Disease Control and Prevention. COVID Data Tracker. Available from: </a:t>
            </a:r>
            <a:r>
              <a:rPr lang="en" sz="800" u="sng">
                <a:solidFill>
                  <a:srgbClr val="174992"/>
                </a:solidFill>
                <a:hlinkClick r:id="rId5">
                  <a:extLst>
                    <a:ext uri="{A12FA001-AC4F-418D-AE19-62706E023703}">
                      <ahyp:hlinkClr xmlns:ahyp="http://schemas.microsoft.com/office/drawing/2018/hyperlinkcolor" val="tx"/>
                    </a:ext>
                  </a:extLst>
                </a:hlinkClick>
              </a:rPr>
              <a:t>https://covid.cdc.gov/covid-data-tracker/#rates-by-vaccine-status</a:t>
            </a:r>
            <a:r>
              <a:rPr lang="en" sz="800">
                <a:solidFill>
                  <a:srgbClr val="655A52"/>
                </a:solidFill>
              </a:rPr>
              <a:t> Accessed September 21, 2022.</a:t>
            </a:r>
            <a:endParaRPr sz="800">
              <a:solidFill>
                <a:srgbClr val="655A52"/>
              </a:solidFill>
            </a:endParaRPr>
          </a:p>
          <a:p>
            <a:pPr marL="457200" lvl="0" indent="-279400" algn="l" rtl="0">
              <a:lnSpc>
                <a:spcPct val="115000"/>
              </a:lnSpc>
              <a:spcBef>
                <a:spcPts val="0"/>
              </a:spcBef>
              <a:spcAft>
                <a:spcPts val="0"/>
              </a:spcAft>
              <a:buClr>
                <a:srgbClr val="655A52"/>
              </a:buClr>
              <a:buSzPts val="800"/>
              <a:buChar char="•"/>
            </a:pPr>
            <a:r>
              <a:rPr lang="en" sz="800">
                <a:solidFill>
                  <a:srgbClr val="655A52"/>
                </a:solidFill>
              </a:rPr>
              <a:t>Vitiello A, Ferrara F, Troiano V, La Porta R. COVID-19 vaccines and decreased transmission of SARS-CoV-2. </a:t>
            </a:r>
            <a:r>
              <a:rPr lang="en" sz="800" i="1">
                <a:solidFill>
                  <a:srgbClr val="655A52"/>
                </a:solidFill>
              </a:rPr>
              <a:t>Inflammopharmacology</a:t>
            </a:r>
            <a:r>
              <a:rPr lang="en" sz="800">
                <a:solidFill>
                  <a:srgbClr val="655A52"/>
                </a:solidFill>
              </a:rPr>
              <a:t>. 2021;29(5):1357-1360. </a:t>
            </a:r>
            <a:endParaRPr sz="800">
              <a:solidFill>
                <a:srgbClr val="655A52"/>
              </a:solidFill>
            </a:endParaRPr>
          </a:p>
          <a:p>
            <a:pPr marL="457200" lvl="0" indent="-279400" algn="l" rtl="0">
              <a:lnSpc>
                <a:spcPct val="115000"/>
              </a:lnSpc>
              <a:spcBef>
                <a:spcPts val="0"/>
              </a:spcBef>
              <a:spcAft>
                <a:spcPts val="0"/>
              </a:spcAft>
              <a:buClr>
                <a:srgbClr val="655A52"/>
              </a:buClr>
              <a:buSzPts val="800"/>
              <a:buChar char="•"/>
            </a:pPr>
            <a:r>
              <a:rPr lang="en" sz="800">
                <a:solidFill>
                  <a:srgbClr val="655A52"/>
                </a:solidFill>
              </a:rPr>
              <a:t>Cevik M, Bogoch, II, Carson G, D'Ortenzio E, Kuppalli K. Prevalence of Asymptomatic SARS-CoV-2 Infection. </a:t>
            </a:r>
            <a:r>
              <a:rPr lang="en" sz="800" i="1">
                <a:solidFill>
                  <a:srgbClr val="655A52"/>
                </a:solidFill>
              </a:rPr>
              <a:t>Ann Intern Med</a:t>
            </a:r>
            <a:r>
              <a:rPr lang="en" sz="800">
                <a:solidFill>
                  <a:srgbClr val="655A52"/>
                </a:solidFill>
              </a:rPr>
              <a:t>. Feb 2021;174(2):283-284. doi:10.7326/l20-1283</a:t>
            </a:r>
            <a:endParaRPr sz="800">
              <a:solidFill>
                <a:srgbClr val="655A52"/>
              </a:solidFill>
            </a:endParaRPr>
          </a:p>
          <a:p>
            <a:pPr marL="457200" lvl="0" indent="-279400" algn="l" rtl="0">
              <a:lnSpc>
                <a:spcPct val="115000"/>
              </a:lnSpc>
              <a:spcBef>
                <a:spcPts val="0"/>
              </a:spcBef>
              <a:spcAft>
                <a:spcPts val="0"/>
              </a:spcAft>
              <a:buSzPts val="800"/>
              <a:buChar char="•"/>
            </a:pPr>
            <a:r>
              <a:rPr lang="en" sz="800">
                <a:solidFill>
                  <a:srgbClr val="655A52"/>
                </a:solidFill>
              </a:rPr>
              <a:t>Centers for Disease Control and Prevention. Trends in Number of COVID-19 Cases and Deaths in the US Reported to CDC, by State/Territory. Available from: </a:t>
            </a:r>
            <a:r>
              <a:rPr lang="en" sz="800" u="sng">
                <a:solidFill>
                  <a:srgbClr val="174992"/>
                </a:solidFill>
                <a:hlinkClick r:id="rId6">
                  <a:extLst>
                    <a:ext uri="{A12FA001-AC4F-418D-AE19-62706E023703}">
                      <ahyp:hlinkClr xmlns:ahyp="http://schemas.microsoft.com/office/drawing/2018/hyperlinkcolor" val="tx"/>
                    </a:ext>
                  </a:extLst>
                </a:hlinkClick>
              </a:rPr>
              <a:t>https://covid.cdc.gov/covid-data-tracker/#trends_dailycases</a:t>
            </a:r>
            <a:r>
              <a:rPr lang="en" sz="800">
                <a:solidFill>
                  <a:srgbClr val="655A52"/>
                </a:solidFill>
              </a:rPr>
              <a:t>  Accessed September 21, 2022.</a:t>
            </a:r>
            <a:endParaRPr sz="800">
              <a:solidFill>
                <a:srgbClr val="655A52"/>
              </a:solidFill>
            </a:endParaRPr>
          </a:p>
          <a:p>
            <a:pPr marL="457200" lvl="0" indent="-279400" algn="l" rtl="0">
              <a:lnSpc>
                <a:spcPct val="115000"/>
              </a:lnSpc>
              <a:spcBef>
                <a:spcPts val="0"/>
              </a:spcBef>
              <a:spcAft>
                <a:spcPts val="0"/>
              </a:spcAft>
              <a:buSzPts val="800"/>
              <a:buChar char="•"/>
            </a:pPr>
            <a:r>
              <a:rPr lang="en" sz="800">
                <a:solidFill>
                  <a:srgbClr val="655A52"/>
                </a:solidFill>
              </a:rPr>
              <a:t>Centers for Disease Control and Prevention. Trends in Number of COVID-19 Vaccinations in the US. Available from: </a:t>
            </a:r>
            <a:r>
              <a:rPr lang="en" sz="800" u="sng">
                <a:solidFill>
                  <a:srgbClr val="174992"/>
                </a:solidFill>
                <a:hlinkClick r:id="rId7">
                  <a:extLst>
                    <a:ext uri="{A12FA001-AC4F-418D-AE19-62706E023703}">
                      <ahyp:hlinkClr xmlns:ahyp="http://schemas.microsoft.com/office/drawing/2018/hyperlinkcolor" val="tx"/>
                    </a:ext>
                  </a:extLst>
                </a:hlinkClick>
              </a:rPr>
              <a:t>https://covid.cdc.gov/covid-data-tracker/#vaccination-trends</a:t>
            </a:r>
            <a:r>
              <a:rPr lang="en" sz="800">
                <a:solidFill>
                  <a:srgbClr val="655A52"/>
                </a:solidFill>
              </a:rPr>
              <a:t> Accessed September 29, 2022.</a:t>
            </a:r>
            <a:endParaRPr sz="800">
              <a:solidFill>
                <a:srgbClr val="655A52"/>
              </a:solidFill>
            </a:endParaRPr>
          </a:p>
          <a:p>
            <a:pPr marL="457200" lvl="0" indent="-279400" algn="l" rtl="0">
              <a:lnSpc>
                <a:spcPct val="115000"/>
              </a:lnSpc>
              <a:spcBef>
                <a:spcPts val="0"/>
              </a:spcBef>
              <a:spcAft>
                <a:spcPts val="0"/>
              </a:spcAft>
              <a:buSzPts val="800"/>
              <a:buChar char="•"/>
            </a:pPr>
            <a:r>
              <a:rPr lang="en" sz="800">
                <a:solidFill>
                  <a:srgbClr val="655A52"/>
                </a:solidFill>
              </a:rPr>
              <a:t>National Center for Education Statistics. Immediate College Enrollment Rate. Available from: </a:t>
            </a:r>
            <a:r>
              <a:rPr lang="en" sz="800" u="sng">
                <a:solidFill>
                  <a:srgbClr val="174992"/>
                </a:solidFill>
                <a:hlinkClick r:id="rId8">
                  <a:extLst>
                    <a:ext uri="{A12FA001-AC4F-418D-AE19-62706E023703}">
                      <ahyp:hlinkClr xmlns:ahyp="http://schemas.microsoft.com/office/drawing/2018/hyperlinkcolor" val="tx"/>
                    </a:ext>
                  </a:extLst>
                </a:hlinkClick>
              </a:rPr>
              <a:t>https://nces.ed.gov/programs/coe/indicator/cpa#suggested-citation</a:t>
            </a:r>
            <a:r>
              <a:rPr lang="en" sz="800">
                <a:solidFill>
                  <a:srgbClr val="655A52"/>
                </a:solidFill>
              </a:rPr>
              <a:t> Accessed September 21, 2022.</a:t>
            </a:r>
            <a:endParaRPr sz="800">
              <a:solidFill>
                <a:srgbClr val="655A52"/>
              </a:solidFill>
            </a:endParaRPr>
          </a:p>
          <a:p>
            <a:pPr marL="457200" lvl="0" indent="-279400" algn="l" rtl="0">
              <a:lnSpc>
                <a:spcPct val="115000"/>
              </a:lnSpc>
              <a:spcBef>
                <a:spcPts val="0"/>
              </a:spcBef>
              <a:spcAft>
                <a:spcPts val="0"/>
              </a:spcAft>
              <a:buSzPts val="800"/>
              <a:buChar char="•"/>
            </a:pPr>
            <a:r>
              <a:rPr lang="en" sz="800">
                <a:solidFill>
                  <a:srgbClr val="655A52"/>
                </a:solidFill>
              </a:rPr>
              <a:t>U.S. Bureau of Labor Statistics. Employed persons by detailed occupation and age. Available from: </a:t>
            </a:r>
            <a:r>
              <a:rPr lang="en" sz="800" u="sng">
                <a:solidFill>
                  <a:srgbClr val="174992"/>
                </a:solidFill>
                <a:hlinkClick r:id="rId9">
                  <a:extLst>
                    <a:ext uri="{A12FA001-AC4F-418D-AE19-62706E023703}">
                      <ahyp:hlinkClr xmlns:ahyp="http://schemas.microsoft.com/office/drawing/2018/hyperlinkcolor" val="tx"/>
                    </a:ext>
                  </a:extLst>
                </a:hlinkClick>
              </a:rPr>
              <a:t>https://www.bls.gov/cps/cpsaat11b.pdf</a:t>
            </a:r>
            <a:r>
              <a:rPr lang="en" sz="800">
                <a:solidFill>
                  <a:srgbClr val="655A52"/>
                </a:solidFill>
              </a:rPr>
              <a:t> Accessed September 21, 2022.</a:t>
            </a:r>
            <a:endParaRPr sz="800">
              <a:solidFill>
                <a:srgbClr val="655A52"/>
              </a:solidFill>
            </a:endParaRPr>
          </a:p>
          <a:p>
            <a:pPr marL="457200" lvl="0" indent="-279400" algn="l" rtl="0">
              <a:lnSpc>
                <a:spcPct val="115000"/>
              </a:lnSpc>
              <a:spcBef>
                <a:spcPts val="0"/>
              </a:spcBef>
              <a:spcAft>
                <a:spcPts val="0"/>
              </a:spcAft>
              <a:buSzPts val="800"/>
              <a:buChar char="•"/>
            </a:pPr>
            <a:r>
              <a:rPr lang="en" sz="800">
                <a:solidFill>
                  <a:srgbClr val="655A52"/>
                </a:solidFill>
              </a:rPr>
              <a:t>The White House. Fact Sheet: The Biden Administration Announces Americans Can Order Additional Free At-Home, Rapid COVID-⁠19 Tests at COVIDTests.gov. Available from:  </a:t>
            </a:r>
            <a:r>
              <a:rPr lang="en" sz="800" u="sng">
                <a:solidFill>
                  <a:srgbClr val="174992"/>
                </a:solidFill>
                <a:hlinkClick r:id="rId10">
                  <a:extLst>
                    <a:ext uri="{A12FA001-AC4F-418D-AE19-62706E023703}">
                      <ahyp:hlinkClr xmlns:ahyp="http://schemas.microsoft.com/office/drawing/2018/hyperlinkcolor" val="tx"/>
                    </a:ext>
                  </a:extLst>
                </a:hlinkClick>
              </a:rPr>
              <a:t>https://www.whitehouse.gov/briefing-room/statements-releases/2022/05/17/fact-sheet-the-biden-administration-announces-americans-can-order-additional-free-at-home-rapid-covid-19-tests-at-covidtests-gov/</a:t>
            </a:r>
            <a:r>
              <a:rPr lang="en" sz="800">
                <a:solidFill>
                  <a:srgbClr val="655A52"/>
                </a:solidFill>
              </a:rPr>
              <a:t> Accessed September 21, 2022.</a:t>
            </a:r>
            <a:endParaRPr sz="800">
              <a:solidFill>
                <a:srgbClr val="655A52"/>
              </a:solidFill>
            </a:endParaRPr>
          </a:p>
          <a:p>
            <a:pPr marL="457200" lvl="0" indent="-279400" algn="l" rtl="0">
              <a:lnSpc>
                <a:spcPct val="115000"/>
              </a:lnSpc>
              <a:spcBef>
                <a:spcPts val="0"/>
              </a:spcBef>
              <a:spcAft>
                <a:spcPts val="0"/>
              </a:spcAft>
              <a:buSzPts val="800"/>
              <a:buChar char="•"/>
            </a:pPr>
            <a:r>
              <a:rPr lang="en" sz="800">
                <a:solidFill>
                  <a:srgbClr val="655A52"/>
                </a:solidFill>
              </a:rPr>
              <a:t>State of Michigan. MI Backpack Home Test Program. Available from:  </a:t>
            </a:r>
            <a:r>
              <a:rPr lang="en" sz="800" u="sng">
                <a:solidFill>
                  <a:srgbClr val="174992"/>
                </a:solidFill>
                <a:hlinkClick r:id="rId11">
                  <a:extLst>
                    <a:ext uri="{A12FA001-AC4F-418D-AE19-62706E023703}">
                      <ahyp:hlinkClr xmlns:ahyp="http://schemas.microsoft.com/office/drawing/2018/hyperlinkcolor" val="tx"/>
                    </a:ext>
                  </a:extLst>
                </a:hlinkClick>
              </a:rPr>
              <a:t>https://www.michigan.gov/coronavirus/resources/k-12-school-opening-guidance/mi-safe-schools-testing-program/content/mi-backpack-home-test-pilot-program</a:t>
            </a:r>
            <a:r>
              <a:rPr lang="en" sz="800">
                <a:solidFill>
                  <a:srgbClr val="655A52"/>
                </a:solidFill>
              </a:rPr>
              <a:t> Accessed September 21, 2022.</a:t>
            </a:r>
            <a:endParaRPr sz="800">
              <a:solidFill>
                <a:srgbClr val="655A52"/>
              </a:solidFill>
            </a:endParaRPr>
          </a:p>
          <a:p>
            <a:pPr marL="0" lvl="0" indent="0" algn="l" rtl="0">
              <a:lnSpc>
                <a:spcPct val="115000"/>
              </a:lnSpc>
              <a:spcBef>
                <a:spcPts val="0"/>
              </a:spcBef>
              <a:spcAft>
                <a:spcPts val="0"/>
              </a:spcAft>
              <a:buNone/>
            </a:pPr>
            <a:endParaRPr sz="800">
              <a:solidFill>
                <a:srgbClr val="2E2B2B"/>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IBM Plex Sans"/>
              <a:buNone/>
            </a:pPr>
            <a:r>
              <a:rPr lang="en"/>
              <a:t>Disclosures</a:t>
            </a:r>
            <a:endParaRPr/>
          </a:p>
        </p:txBody>
      </p:sp>
      <p:sp>
        <p:nvSpPr>
          <p:cNvPr id="169" name="Google Shape;169;p2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p>
            <a:pPr marL="177800" lvl="0" indent="-209550" algn="l" rtl="0">
              <a:lnSpc>
                <a:spcPct val="100000"/>
              </a:lnSpc>
              <a:spcBef>
                <a:spcPts val="0"/>
              </a:spcBef>
              <a:spcAft>
                <a:spcPts val="0"/>
              </a:spcAft>
              <a:buClr>
                <a:srgbClr val="00274C"/>
              </a:buClr>
              <a:buSzPts val="1900"/>
              <a:buFont typeface="Calibri"/>
              <a:buChar char="●"/>
            </a:pPr>
            <a:r>
              <a:rPr lang="en" sz="1900">
                <a:solidFill>
                  <a:srgbClr val="655A52"/>
                </a:solidFill>
              </a:rPr>
              <a:t>We have no financial disclosures</a:t>
            </a:r>
            <a:endParaRPr sz="1900">
              <a:solidFill>
                <a:srgbClr val="655A52"/>
              </a:solidFill>
            </a:endParaRPr>
          </a:p>
          <a:p>
            <a:pPr marL="177800" lvl="0" indent="-209550" algn="l" rtl="0">
              <a:lnSpc>
                <a:spcPct val="100000"/>
              </a:lnSpc>
              <a:spcBef>
                <a:spcPts val="0"/>
              </a:spcBef>
              <a:spcAft>
                <a:spcPts val="0"/>
              </a:spcAft>
              <a:buClr>
                <a:srgbClr val="655A52"/>
              </a:buClr>
              <a:buSzPts val="1900"/>
              <a:buChar char="●"/>
            </a:pPr>
            <a:r>
              <a:rPr lang="en" sz="1900">
                <a:solidFill>
                  <a:srgbClr val="655A52"/>
                </a:solidFill>
              </a:rPr>
              <a:t>This work has been submitted for publication</a:t>
            </a:r>
            <a:endParaRPr sz="1900">
              <a:solidFill>
                <a:srgbClr val="655A5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7"/>
          <p:cNvSpPr txBox="1">
            <a:spLocks noGrp="1"/>
          </p:cNvSpPr>
          <p:nvPr>
            <p:ph type="body" idx="1"/>
          </p:nvPr>
        </p:nvSpPr>
        <p:spPr>
          <a:xfrm>
            <a:off x="4743450" y="157373"/>
            <a:ext cx="4229100" cy="4800600"/>
          </a:xfrm>
          <a:prstGeom prst="rect">
            <a:avLst/>
          </a:prstGeom>
          <a:solidFill>
            <a:schemeClr val="lt1"/>
          </a:solidFill>
          <a:ln>
            <a:noFill/>
          </a:ln>
        </p:spPr>
        <p:txBody>
          <a:bodyPr spcFirstLastPara="1" wrap="square" lIns="514350" tIns="34275" rIns="68575" bIns="171450" anchor="ctr" anchorCtr="0">
            <a:noAutofit/>
          </a:bodyPr>
          <a:lstStyle/>
          <a:p>
            <a:pPr marL="457200" lvl="0" indent="0" algn="l" rtl="0">
              <a:lnSpc>
                <a:spcPct val="90000"/>
              </a:lnSpc>
              <a:spcBef>
                <a:spcPts val="800"/>
              </a:spcBef>
              <a:spcAft>
                <a:spcPts val="0"/>
              </a:spcAft>
              <a:buNone/>
            </a:pPr>
            <a:r>
              <a:rPr lang="en" b="0">
                <a:solidFill>
                  <a:schemeClr val="dk2"/>
                </a:solidFill>
                <a:latin typeface="Arial"/>
                <a:ea typeface="Arial"/>
                <a:cs typeface="Arial"/>
                <a:sym typeface="Arial"/>
              </a:rPr>
              <a:t>Dr. Chang</a:t>
            </a:r>
            <a:endParaRPr b="0">
              <a:solidFill>
                <a:schemeClr val="dk2"/>
              </a:solidFill>
              <a:latin typeface="Arial"/>
              <a:ea typeface="Arial"/>
              <a:cs typeface="Arial"/>
              <a:sym typeface="Arial"/>
            </a:endParaRPr>
          </a:p>
          <a:p>
            <a:pPr marL="457200" lvl="0" indent="0" algn="l" rtl="0">
              <a:lnSpc>
                <a:spcPct val="90000"/>
              </a:lnSpc>
              <a:spcBef>
                <a:spcPts val="800"/>
              </a:spcBef>
              <a:spcAft>
                <a:spcPts val="0"/>
              </a:spcAft>
              <a:buNone/>
            </a:pPr>
            <a:r>
              <a:rPr lang="en" b="0">
                <a:solidFill>
                  <a:schemeClr val="dk2"/>
                </a:solidFill>
                <a:latin typeface="Arial"/>
                <a:ea typeface="Arial"/>
                <a:cs typeface="Arial"/>
                <a:sym typeface="Arial"/>
              </a:rPr>
              <a:t>Dr. O’Dwyer</a:t>
            </a:r>
            <a:endParaRPr b="0">
              <a:solidFill>
                <a:schemeClr val="dk2"/>
              </a:solidFill>
              <a:latin typeface="Arial"/>
              <a:ea typeface="Arial"/>
              <a:cs typeface="Arial"/>
              <a:sym typeface="Arial"/>
            </a:endParaRPr>
          </a:p>
          <a:p>
            <a:pPr marL="457200" lvl="0" indent="0" algn="l" rtl="0">
              <a:lnSpc>
                <a:spcPct val="90000"/>
              </a:lnSpc>
              <a:spcBef>
                <a:spcPts val="800"/>
              </a:spcBef>
              <a:spcAft>
                <a:spcPts val="0"/>
              </a:spcAft>
              <a:buNone/>
            </a:pPr>
            <a:r>
              <a:rPr lang="en" b="0">
                <a:solidFill>
                  <a:schemeClr val="dk2"/>
                </a:solidFill>
                <a:latin typeface="Arial"/>
                <a:ea typeface="Arial"/>
                <a:cs typeface="Arial"/>
                <a:sym typeface="Arial"/>
              </a:rPr>
              <a:t>Marika Waselewski </a:t>
            </a:r>
            <a:endParaRPr b="0">
              <a:solidFill>
                <a:schemeClr val="dk2"/>
              </a:solidFill>
              <a:latin typeface="Arial"/>
              <a:ea typeface="Arial"/>
              <a:cs typeface="Arial"/>
              <a:sym typeface="Arial"/>
            </a:endParaRPr>
          </a:p>
          <a:p>
            <a:pPr marL="457200" lvl="0" indent="0" algn="l" rtl="0">
              <a:lnSpc>
                <a:spcPct val="90000"/>
              </a:lnSpc>
              <a:spcBef>
                <a:spcPts val="800"/>
              </a:spcBef>
              <a:spcAft>
                <a:spcPts val="0"/>
              </a:spcAft>
              <a:buNone/>
            </a:pPr>
            <a:r>
              <a:rPr lang="en" b="0">
                <a:solidFill>
                  <a:schemeClr val="dk2"/>
                </a:solidFill>
                <a:latin typeface="Arial"/>
                <a:ea typeface="Arial"/>
                <a:cs typeface="Arial"/>
                <a:sym typeface="Arial"/>
              </a:rPr>
              <a:t>Katie Grode</a:t>
            </a:r>
            <a:endParaRPr b="0">
              <a:solidFill>
                <a:schemeClr val="dk2"/>
              </a:solidFill>
              <a:latin typeface="Arial"/>
              <a:ea typeface="Arial"/>
              <a:cs typeface="Arial"/>
              <a:sym typeface="Arial"/>
            </a:endParaRPr>
          </a:p>
          <a:p>
            <a:pPr marL="457200" lvl="0" indent="0" algn="l" rtl="0">
              <a:lnSpc>
                <a:spcPct val="90000"/>
              </a:lnSpc>
              <a:spcBef>
                <a:spcPts val="800"/>
              </a:spcBef>
              <a:spcAft>
                <a:spcPts val="0"/>
              </a:spcAft>
              <a:buNone/>
            </a:pPr>
            <a:r>
              <a:rPr lang="en" b="0">
                <a:solidFill>
                  <a:schemeClr val="dk2"/>
                </a:solidFill>
                <a:latin typeface="Arial"/>
                <a:ea typeface="Arial"/>
                <a:cs typeface="Arial"/>
                <a:sym typeface="Arial"/>
              </a:rPr>
              <a:t>Sam Chuisano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IBM Plex Sans"/>
              <a:buNone/>
            </a:pPr>
            <a:r>
              <a:rPr lang="en"/>
              <a:t>Introduction</a:t>
            </a:r>
            <a:endParaRPr/>
          </a:p>
        </p:txBody>
      </p:sp>
      <p:sp>
        <p:nvSpPr>
          <p:cNvPr id="175" name="Google Shape;175;p30"/>
          <p:cNvSpPr txBox="1">
            <a:spLocks noGrp="1"/>
          </p:cNvSpPr>
          <p:nvPr>
            <p:ph type="body" idx="1"/>
          </p:nvPr>
        </p:nvSpPr>
        <p:spPr>
          <a:xfrm>
            <a:off x="628650" y="1209319"/>
            <a:ext cx="7886700" cy="3263400"/>
          </a:xfrm>
          <a:prstGeom prst="rect">
            <a:avLst/>
          </a:prstGeom>
          <a:noFill/>
          <a:ln>
            <a:noFill/>
          </a:ln>
        </p:spPr>
        <p:txBody>
          <a:bodyPr spcFirstLastPara="1" wrap="square" lIns="68575" tIns="34275" rIns="68575" bIns="34275" anchor="t" anchorCtr="0">
            <a:normAutofit/>
          </a:bodyPr>
          <a:lstStyle/>
          <a:p>
            <a:pPr marL="177800" lvl="0" indent="-209550" algn="l" rtl="0">
              <a:lnSpc>
                <a:spcPct val="100000"/>
              </a:lnSpc>
              <a:spcBef>
                <a:spcPts val="0"/>
              </a:spcBef>
              <a:spcAft>
                <a:spcPts val="0"/>
              </a:spcAft>
              <a:buClr>
                <a:srgbClr val="00274C"/>
              </a:buClr>
              <a:buSzPts val="1900"/>
              <a:buFont typeface="Calibri"/>
              <a:buChar char="●"/>
            </a:pPr>
            <a:r>
              <a:rPr lang="en" sz="1900">
                <a:solidFill>
                  <a:srgbClr val="655A52"/>
                </a:solidFill>
              </a:rPr>
              <a:t>Social gatherings are frequent sources of COVID-19 infections, including among youth</a:t>
            </a:r>
            <a:endParaRPr sz="1900">
              <a:solidFill>
                <a:srgbClr val="655A52"/>
              </a:solidFill>
            </a:endParaRPr>
          </a:p>
          <a:p>
            <a:pPr marL="177800" lvl="0" indent="-209550" algn="l" rtl="0">
              <a:lnSpc>
                <a:spcPct val="100000"/>
              </a:lnSpc>
              <a:spcBef>
                <a:spcPts val="800"/>
              </a:spcBef>
              <a:spcAft>
                <a:spcPts val="0"/>
              </a:spcAft>
              <a:buClr>
                <a:srgbClr val="00274C"/>
              </a:buClr>
              <a:buSzPts val="1900"/>
              <a:buFont typeface="Calibri"/>
              <a:buChar char="●"/>
            </a:pPr>
            <a:r>
              <a:rPr lang="en" sz="1900">
                <a:solidFill>
                  <a:srgbClr val="655A52"/>
                </a:solidFill>
              </a:rPr>
              <a:t>Youth age 14-24 years represent &gt;14% of our population, yet little is known about their COVID testing behaviors before and after gatherings</a:t>
            </a:r>
            <a:endParaRPr sz="1900">
              <a:solidFill>
                <a:srgbClr val="655A52"/>
              </a:solidFill>
            </a:endParaRPr>
          </a:p>
          <a:p>
            <a:pPr marL="177800" lvl="0" indent="-209550" algn="l" rtl="0">
              <a:lnSpc>
                <a:spcPct val="100000"/>
              </a:lnSpc>
              <a:spcBef>
                <a:spcPts val="800"/>
              </a:spcBef>
              <a:spcAft>
                <a:spcPts val="0"/>
              </a:spcAft>
              <a:buClr>
                <a:srgbClr val="00274C"/>
              </a:buClr>
              <a:buSzPts val="1900"/>
              <a:buFont typeface="Calibri"/>
              <a:buChar char="●"/>
            </a:pPr>
            <a:r>
              <a:rPr lang="en" sz="1900">
                <a:solidFill>
                  <a:srgbClr val="655A52"/>
                </a:solidFill>
              </a:rPr>
              <a:t>CDC recommends testing to reduce spread of COVID</a:t>
            </a:r>
            <a:endParaRPr sz="1900">
              <a:solidFill>
                <a:srgbClr val="655A52"/>
              </a:solidFill>
            </a:endParaRPr>
          </a:p>
          <a:p>
            <a:pPr marL="520700" lvl="1" indent="-209550" algn="l" rtl="0">
              <a:lnSpc>
                <a:spcPct val="100000"/>
              </a:lnSpc>
              <a:spcBef>
                <a:spcPts val="0"/>
              </a:spcBef>
              <a:spcAft>
                <a:spcPts val="0"/>
              </a:spcAft>
              <a:buClr>
                <a:srgbClr val="00274C"/>
              </a:buClr>
              <a:buSzPts val="1900"/>
              <a:buFont typeface="Calibri"/>
              <a:buChar char="○"/>
            </a:pPr>
            <a:r>
              <a:rPr lang="en" sz="1900">
                <a:solidFill>
                  <a:srgbClr val="655A52"/>
                </a:solidFill>
              </a:rPr>
              <a:t>if an individual has symptoms of COVID-19</a:t>
            </a:r>
            <a:endParaRPr sz="1900">
              <a:solidFill>
                <a:srgbClr val="655A52"/>
              </a:solidFill>
            </a:endParaRPr>
          </a:p>
          <a:p>
            <a:pPr marL="520700" lvl="1" indent="-209550" algn="l" rtl="0">
              <a:lnSpc>
                <a:spcPct val="100000"/>
              </a:lnSpc>
              <a:spcBef>
                <a:spcPts val="0"/>
              </a:spcBef>
              <a:spcAft>
                <a:spcPts val="0"/>
              </a:spcAft>
              <a:buClr>
                <a:srgbClr val="00274C"/>
              </a:buClr>
              <a:buSzPts val="1900"/>
              <a:buFont typeface="Calibri"/>
              <a:buChar char="○"/>
            </a:pPr>
            <a:r>
              <a:rPr lang="en" sz="1900">
                <a:solidFill>
                  <a:srgbClr val="655A52"/>
                </a:solidFill>
              </a:rPr>
              <a:t>at least five days after close exposure to an individual with COVID-19, even without symptoms</a:t>
            </a:r>
            <a:endParaRPr sz="1900">
              <a:solidFill>
                <a:srgbClr val="655A52"/>
              </a:solidFill>
            </a:endParaRPr>
          </a:p>
          <a:p>
            <a:pPr marL="177800" lvl="0" indent="-209550" algn="l" rtl="0">
              <a:lnSpc>
                <a:spcPct val="100000"/>
              </a:lnSpc>
              <a:spcBef>
                <a:spcPts val="0"/>
              </a:spcBef>
              <a:spcAft>
                <a:spcPts val="0"/>
              </a:spcAft>
              <a:buClr>
                <a:srgbClr val="00274C"/>
              </a:buClr>
              <a:buSzPts val="1900"/>
              <a:buFont typeface="Calibri"/>
              <a:buChar char="●"/>
            </a:pPr>
            <a:r>
              <a:rPr lang="en" sz="1900">
                <a:solidFill>
                  <a:srgbClr val="655A52"/>
                </a:solidFill>
              </a:rPr>
              <a:t>Home PCR and antigen COVID testing are accessible options </a:t>
            </a:r>
            <a:endParaRPr sz="2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1"/>
          <p:cNvSpPr txBox="1">
            <a:spLocks noGrp="1"/>
          </p:cNvSpPr>
          <p:nvPr>
            <p:ph type="title"/>
          </p:nvPr>
        </p:nvSpPr>
        <p:spPr>
          <a:xfrm>
            <a:off x="957250" y="1785925"/>
            <a:ext cx="2743200" cy="994200"/>
          </a:xfrm>
          <a:prstGeom prst="rect">
            <a:avLst/>
          </a:prstGeom>
          <a:noFill/>
          <a:ln>
            <a:noFill/>
          </a:ln>
        </p:spPr>
        <p:txBody>
          <a:bodyPr spcFirstLastPara="1" wrap="square" lIns="91425" tIns="91425" rIns="91425" bIns="91425" anchor="t" anchorCtr="0">
            <a:noAutofit/>
          </a:bodyPr>
          <a:lstStyle/>
          <a:p>
            <a:pPr marL="0" lvl="0" indent="0" algn="ctr" rtl="0">
              <a:lnSpc>
                <a:spcPct val="120000"/>
              </a:lnSpc>
              <a:spcBef>
                <a:spcPts val="0"/>
              </a:spcBef>
              <a:spcAft>
                <a:spcPts val="0"/>
              </a:spcAft>
              <a:buSzPts val="1500"/>
              <a:buNone/>
            </a:pPr>
            <a:r>
              <a:rPr lang="en" sz="1900" b="1">
                <a:solidFill>
                  <a:srgbClr val="FFCB05"/>
                </a:solidFill>
                <a:highlight>
                  <a:srgbClr val="00274C"/>
                </a:highlight>
              </a:rPr>
              <a:t>PURPOSE</a:t>
            </a:r>
            <a:endParaRPr sz="1900" b="1">
              <a:solidFill>
                <a:srgbClr val="FFCB05"/>
              </a:solidFill>
              <a:highlight>
                <a:srgbClr val="00274C"/>
              </a:highlight>
            </a:endParaRPr>
          </a:p>
        </p:txBody>
      </p:sp>
      <p:sp>
        <p:nvSpPr>
          <p:cNvPr id="182" name="Google Shape;182;p31"/>
          <p:cNvSpPr txBox="1">
            <a:spLocks noGrp="1"/>
          </p:cNvSpPr>
          <p:nvPr>
            <p:ph type="body" idx="1"/>
          </p:nvPr>
        </p:nvSpPr>
        <p:spPr>
          <a:xfrm>
            <a:off x="4743449" y="171450"/>
            <a:ext cx="4229100" cy="48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solidFill>
                  <a:schemeClr val="dk2"/>
                </a:solidFill>
                <a:latin typeface="Calibri"/>
                <a:ea typeface="Calibri"/>
                <a:cs typeface="Calibri"/>
                <a:sym typeface="Calibri"/>
              </a:rPr>
              <a:t>To assess the behaviors and perceptions of youth related to testing for COVID-19 before and/or after social gatherings to inform efforts to reduce disease spread.</a:t>
            </a:r>
            <a:endParaRPr sz="23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2"/>
          <p:cNvSpPr txBox="1">
            <a:spLocks noGrp="1"/>
          </p:cNvSpPr>
          <p:nvPr>
            <p:ph type="body" idx="1"/>
          </p:nvPr>
        </p:nvSpPr>
        <p:spPr>
          <a:xfrm>
            <a:off x="628650" y="1840025"/>
            <a:ext cx="4243200" cy="2451000"/>
          </a:xfrm>
          <a:prstGeom prst="rect">
            <a:avLst/>
          </a:prstGeom>
        </p:spPr>
        <p:txBody>
          <a:bodyPr spcFirstLastPara="1" wrap="square" lIns="68575" tIns="34275" rIns="68575" bIns="34275" anchor="t" anchorCtr="0">
            <a:noAutofit/>
          </a:bodyPr>
          <a:lstStyle/>
          <a:p>
            <a:pPr marL="0" lvl="0" indent="0" algn="l" rtl="0">
              <a:lnSpc>
                <a:spcPct val="70000"/>
              </a:lnSpc>
              <a:spcBef>
                <a:spcPts val="1000"/>
              </a:spcBef>
              <a:spcAft>
                <a:spcPts val="0"/>
              </a:spcAft>
              <a:buClr>
                <a:schemeClr val="dk1"/>
              </a:buClr>
              <a:buSzPts val="1100"/>
              <a:buFont typeface="Arial"/>
              <a:buNone/>
            </a:pPr>
            <a:r>
              <a:rPr lang="en" sz="1900" b="1"/>
              <a:t>MyVoice</a:t>
            </a:r>
            <a:r>
              <a:rPr lang="en" sz="1900"/>
              <a:t> is a weekly interactive text messaging poll that empowers adolescents and young adults to voice their opinion on salient issues.</a:t>
            </a:r>
            <a:endParaRPr sz="1900"/>
          </a:p>
          <a:p>
            <a:pPr marL="0" lvl="0" indent="0" algn="l" rtl="0">
              <a:lnSpc>
                <a:spcPct val="70000"/>
              </a:lnSpc>
              <a:spcBef>
                <a:spcPts val="800"/>
              </a:spcBef>
              <a:spcAft>
                <a:spcPts val="0"/>
              </a:spcAft>
              <a:buNone/>
            </a:pPr>
            <a:endParaRPr sz="1300"/>
          </a:p>
        </p:txBody>
      </p:sp>
      <p:pic>
        <p:nvPicPr>
          <p:cNvPr id="188" name="Google Shape;188;p3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288121" y="1369225"/>
            <a:ext cx="3642929" cy="2484001"/>
          </a:xfrm>
          <a:prstGeom prst="rect">
            <a:avLst/>
          </a:prstGeom>
          <a:noFill/>
          <a:ln>
            <a:noFill/>
          </a:ln>
        </p:spPr>
      </p:pic>
      <p:pic>
        <p:nvPicPr>
          <p:cNvPr id="189" name="Google Shape;189;p32"/>
          <p:cNvPicPr preferRelativeResize="0"/>
          <p:nvPr/>
        </p:nvPicPr>
        <p:blipFill>
          <a:blip r:embed="rId4">
            <a:alphaModFix/>
          </a:blip>
          <a:stretch>
            <a:fillRect/>
          </a:stretch>
        </p:blipFill>
        <p:spPr>
          <a:xfrm>
            <a:off x="628650" y="273850"/>
            <a:ext cx="5791200" cy="857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3"/>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MyVoice Methodology</a:t>
            </a:r>
            <a:endParaRPr/>
          </a:p>
        </p:txBody>
      </p:sp>
      <p:sp>
        <p:nvSpPr>
          <p:cNvPr id="195" name="Google Shape;195;p33"/>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457200" lvl="0" indent="-349567" algn="l" rtl="0">
              <a:lnSpc>
                <a:spcPct val="70000"/>
              </a:lnSpc>
              <a:spcBef>
                <a:spcPts val="1000"/>
              </a:spcBef>
              <a:spcAft>
                <a:spcPts val="0"/>
              </a:spcAft>
              <a:buSzPts val="1905"/>
              <a:buChar char="•"/>
            </a:pPr>
            <a:r>
              <a:rPr lang="en" sz="1904"/>
              <a:t>Youth participants age 14-24 years</a:t>
            </a:r>
            <a:endParaRPr sz="1904"/>
          </a:p>
          <a:p>
            <a:pPr marL="457200" lvl="0" indent="-349567" algn="l" rtl="0">
              <a:lnSpc>
                <a:spcPct val="70000"/>
              </a:lnSpc>
              <a:spcBef>
                <a:spcPts val="0"/>
              </a:spcBef>
              <a:spcAft>
                <a:spcPts val="0"/>
              </a:spcAft>
              <a:buSzPts val="1905"/>
              <a:buChar char="•"/>
            </a:pPr>
            <a:r>
              <a:rPr lang="en" sz="1904"/>
              <a:t>Recruitment via social media</a:t>
            </a:r>
            <a:endParaRPr sz="1904"/>
          </a:p>
          <a:p>
            <a:pPr marL="914400" lvl="1" indent="-337819" algn="l" rtl="0">
              <a:lnSpc>
                <a:spcPct val="70000"/>
              </a:lnSpc>
              <a:spcBef>
                <a:spcPts val="0"/>
              </a:spcBef>
              <a:spcAft>
                <a:spcPts val="0"/>
              </a:spcAft>
              <a:buSzPts val="1720"/>
              <a:buChar char="•"/>
            </a:pPr>
            <a:r>
              <a:rPr lang="en" sz="1720"/>
              <a:t>Facebook, Instagram, YouTube, Tiktok, etc</a:t>
            </a:r>
            <a:endParaRPr sz="1720"/>
          </a:p>
          <a:p>
            <a:pPr marL="914400" lvl="1" indent="-337819" algn="l" rtl="0">
              <a:lnSpc>
                <a:spcPct val="70000"/>
              </a:lnSpc>
              <a:spcBef>
                <a:spcPts val="0"/>
              </a:spcBef>
              <a:spcAft>
                <a:spcPts val="0"/>
              </a:spcAft>
              <a:buSzPts val="1720"/>
              <a:buChar char="•"/>
            </a:pPr>
            <a:r>
              <a:rPr lang="en" sz="1720"/>
              <a:t>Include marginalized or missing perspectives</a:t>
            </a:r>
            <a:endParaRPr sz="1720"/>
          </a:p>
          <a:p>
            <a:pPr marL="457200" lvl="0" indent="-349567" algn="l" rtl="0">
              <a:lnSpc>
                <a:spcPct val="70000"/>
              </a:lnSpc>
              <a:spcBef>
                <a:spcPts val="0"/>
              </a:spcBef>
              <a:spcAft>
                <a:spcPts val="0"/>
              </a:spcAft>
              <a:buSzPts val="1905"/>
              <a:buChar char="•"/>
            </a:pPr>
            <a:r>
              <a:rPr lang="en" sz="1904"/>
              <a:t>Participants earn $1 per week to answer text message polls</a:t>
            </a:r>
            <a:endParaRPr sz="1904"/>
          </a:p>
          <a:p>
            <a:pPr marL="457200" lvl="0" indent="-349567" algn="l" rtl="0">
              <a:lnSpc>
                <a:spcPct val="70000"/>
              </a:lnSpc>
              <a:spcBef>
                <a:spcPts val="0"/>
              </a:spcBef>
              <a:spcAft>
                <a:spcPts val="0"/>
              </a:spcAft>
              <a:buSzPts val="1905"/>
              <a:buChar char="•"/>
            </a:pPr>
            <a:r>
              <a:rPr lang="en" sz="1904"/>
              <a:t>Rapid data collection and analysis</a:t>
            </a:r>
            <a:endParaRPr sz="1904"/>
          </a:p>
          <a:p>
            <a:pPr marL="457200" lvl="0" indent="-349567" algn="l" rtl="0">
              <a:lnSpc>
                <a:spcPct val="70000"/>
              </a:lnSpc>
              <a:spcBef>
                <a:spcPts val="0"/>
              </a:spcBef>
              <a:spcAft>
                <a:spcPts val="0"/>
              </a:spcAft>
              <a:buSzPts val="1905"/>
              <a:buChar char="•"/>
            </a:pPr>
            <a:r>
              <a:rPr lang="en" sz="1904"/>
              <a:t>Prompt dissemination to stakeholders</a:t>
            </a:r>
            <a:endParaRPr sz="1442"/>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IBM Plex Sans"/>
              <a:buNone/>
            </a:pPr>
            <a:r>
              <a:rPr lang="en"/>
              <a:t>Methods</a:t>
            </a:r>
            <a:endParaRPr/>
          </a:p>
        </p:txBody>
      </p:sp>
      <p:sp>
        <p:nvSpPr>
          <p:cNvPr id="201" name="Google Shape;201;p3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p>
            <a:pPr marL="457200" lvl="0" indent="-349250" algn="l" rtl="0">
              <a:lnSpc>
                <a:spcPct val="115000"/>
              </a:lnSpc>
              <a:spcBef>
                <a:spcPts val="0"/>
              </a:spcBef>
              <a:spcAft>
                <a:spcPts val="0"/>
              </a:spcAft>
              <a:buClr>
                <a:srgbClr val="655A52"/>
              </a:buClr>
              <a:buSzPts val="1900"/>
              <a:buChar char="●"/>
            </a:pPr>
            <a:r>
              <a:rPr lang="en" sz="1900">
                <a:solidFill>
                  <a:srgbClr val="655A52"/>
                </a:solidFill>
              </a:rPr>
              <a:t>Five open-ended questions were texted to youth ages 14-24 throughout the United States</a:t>
            </a:r>
            <a:endParaRPr sz="1900">
              <a:solidFill>
                <a:srgbClr val="655A52"/>
              </a:solidFill>
            </a:endParaRPr>
          </a:p>
          <a:p>
            <a:pPr marL="457200" lvl="0" indent="-349250" algn="l" rtl="0">
              <a:lnSpc>
                <a:spcPct val="115000"/>
              </a:lnSpc>
              <a:spcBef>
                <a:spcPts val="0"/>
              </a:spcBef>
              <a:spcAft>
                <a:spcPts val="0"/>
              </a:spcAft>
              <a:buClr>
                <a:srgbClr val="655A52"/>
              </a:buClr>
              <a:buSzPts val="1900"/>
              <a:buChar char="●"/>
            </a:pPr>
            <a:r>
              <a:rPr lang="en" sz="1900">
                <a:solidFill>
                  <a:srgbClr val="655A52"/>
                </a:solidFill>
              </a:rPr>
              <a:t>Survey was sent on November 19, 2021</a:t>
            </a:r>
            <a:endParaRPr sz="1900">
              <a:solidFill>
                <a:srgbClr val="655A52"/>
              </a:solidFill>
            </a:endParaRPr>
          </a:p>
          <a:p>
            <a:pPr marL="457200" lvl="0" indent="-349250" algn="l" rtl="0">
              <a:lnSpc>
                <a:spcPct val="115000"/>
              </a:lnSpc>
              <a:spcBef>
                <a:spcPts val="0"/>
              </a:spcBef>
              <a:spcAft>
                <a:spcPts val="0"/>
              </a:spcAft>
              <a:buClr>
                <a:srgbClr val="655A52"/>
              </a:buClr>
              <a:buSzPts val="1900"/>
              <a:buChar char="●"/>
            </a:pPr>
            <a:r>
              <a:rPr lang="en" sz="1900">
                <a:solidFill>
                  <a:srgbClr val="655A52"/>
                </a:solidFill>
              </a:rPr>
              <a:t>Participants had 1 week to answer prior to download of data for analysis </a:t>
            </a:r>
            <a:endParaRPr sz="1900">
              <a:solidFill>
                <a:srgbClr val="655A52"/>
              </a:solidFill>
            </a:endParaRPr>
          </a:p>
          <a:p>
            <a:pPr marL="914400" lvl="0" indent="0" algn="l" rtl="0">
              <a:lnSpc>
                <a:spcPct val="115000"/>
              </a:lnSpc>
              <a:spcBef>
                <a:spcPts val="0"/>
              </a:spcBef>
              <a:spcAft>
                <a:spcPts val="0"/>
              </a:spcAft>
              <a:buNone/>
            </a:pPr>
            <a:endParaRPr sz="1200">
              <a:solidFill>
                <a:srgbClr val="655A52"/>
              </a:solidFill>
            </a:endParaRPr>
          </a:p>
          <a:p>
            <a:pPr marL="0" lvl="0" indent="0" algn="l" rtl="0">
              <a:lnSpc>
                <a:spcPct val="115000"/>
              </a:lnSpc>
              <a:spcBef>
                <a:spcPts val="0"/>
              </a:spcBef>
              <a:spcAft>
                <a:spcPts val="0"/>
              </a:spcAft>
              <a:buNone/>
            </a:pPr>
            <a:endParaRPr sz="15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aphicFrame>
        <p:nvGraphicFramePr>
          <p:cNvPr id="206" name="Google Shape;206;p35"/>
          <p:cNvGraphicFramePr/>
          <p:nvPr/>
        </p:nvGraphicFramePr>
        <p:xfrm>
          <a:off x="952500" y="1274700"/>
          <a:ext cx="3000000" cy="3000000"/>
        </p:xfrm>
        <a:graphic>
          <a:graphicData uri="http://schemas.openxmlformats.org/drawingml/2006/table">
            <a:tbl>
              <a:tblPr>
                <a:noFill/>
                <a:tableStyleId>{0B30475B-0EBD-43AB-94B8-0B9DC60D4290}</a:tableStyleId>
              </a:tblPr>
              <a:tblGrid>
                <a:gridCol w="7239000">
                  <a:extLst>
                    <a:ext uri="{9D8B030D-6E8A-4147-A177-3AD203B41FA5}">
                      <a16:colId xmlns:a16="http://schemas.microsoft.com/office/drawing/2014/main" val="20000"/>
                    </a:ext>
                  </a:extLst>
                </a:gridCol>
              </a:tblGrid>
              <a:tr h="381000">
                <a:tc>
                  <a:txBody>
                    <a:bodyPr/>
                    <a:lstStyle/>
                    <a:p>
                      <a:pPr marL="0" lvl="0" indent="0" algn="ctr" rtl="0">
                        <a:lnSpc>
                          <a:spcPct val="115000"/>
                        </a:lnSpc>
                        <a:spcBef>
                          <a:spcPts val="0"/>
                        </a:spcBef>
                        <a:spcAft>
                          <a:spcPts val="0"/>
                        </a:spcAft>
                        <a:buNone/>
                      </a:pPr>
                      <a:r>
                        <a:rPr lang="en" sz="1600">
                          <a:solidFill>
                            <a:srgbClr val="655A52"/>
                          </a:solidFill>
                          <a:latin typeface="Calibri"/>
                          <a:ea typeface="Calibri"/>
                          <a:cs typeface="Calibri"/>
                          <a:sym typeface="Calibri"/>
                        </a:rPr>
                        <a:t>What, if anything, would prompt you to get tested for COVID-19?</a:t>
                      </a:r>
                      <a:endParaRPr sz="1800"/>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lnSpc>
                          <a:spcPct val="115000"/>
                        </a:lnSpc>
                        <a:spcBef>
                          <a:spcPts val="0"/>
                        </a:spcBef>
                        <a:spcAft>
                          <a:spcPts val="0"/>
                        </a:spcAft>
                        <a:buNone/>
                      </a:pPr>
                      <a:r>
                        <a:rPr lang="en" sz="1600">
                          <a:solidFill>
                            <a:srgbClr val="655A52"/>
                          </a:solidFill>
                          <a:latin typeface="Calibri"/>
                          <a:ea typeface="Calibri"/>
                          <a:cs typeface="Calibri"/>
                          <a:sym typeface="Calibri"/>
                        </a:rPr>
                        <a:t>Would you ever get tested for COVID-19 BEFORE a social gathering? Why?</a:t>
                      </a:r>
                      <a:endParaRPr sz="1800"/>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lnSpc>
                          <a:spcPct val="115000"/>
                        </a:lnSpc>
                        <a:spcBef>
                          <a:spcPts val="0"/>
                        </a:spcBef>
                        <a:spcAft>
                          <a:spcPts val="0"/>
                        </a:spcAft>
                        <a:buNone/>
                      </a:pPr>
                      <a:r>
                        <a:rPr lang="en" sz="1600">
                          <a:solidFill>
                            <a:srgbClr val="655A52"/>
                          </a:solidFill>
                          <a:latin typeface="Calibri"/>
                          <a:ea typeface="Calibri"/>
                          <a:cs typeface="Calibri"/>
                          <a:sym typeface="Calibri"/>
                        </a:rPr>
                        <a:t>Would you ever get tested AFTER a social gathering? Why? </a:t>
                      </a:r>
                      <a:endParaRPr sz="1800"/>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lnSpc>
                          <a:spcPct val="115000"/>
                        </a:lnSpc>
                        <a:spcBef>
                          <a:spcPts val="0"/>
                        </a:spcBef>
                        <a:spcAft>
                          <a:spcPts val="0"/>
                        </a:spcAft>
                        <a:buNone/>
                      </a:pPr>
                      <a:r>
                        <a:rPr lang="en" sz="1600">
                          <a:solidFill>
                            <a:srgbClr val="655A52"/>
                          </a:solidFill>
                          <a:latin typeface="Calibri"/>
                          <a:ea typeface="Calibri"/>
                          <a:cs typeface="Calibri"/>
                          <a:sym typeface="Calibri"/>
                        </a:rPr>
                        <a:t>Have you ever gotten tested for COVID-19? Why? </a:t>
                      </a:r>
                      <a:endParaRPr sz="1800"/>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lnSpc>
                          <a:spcPct val="115000"/>
                        </a:lnSpc>
                        <a:spcBef>
                          <a:spcPts val="0"/>
                        </a:spcBef>
                        <a:spcAft>
                          <a:spcPts val="0"/>
                        </a:spcAft>
                        <a:buNone/>
                      </a:pPr>
                      <a:r>
                        <a:rPr lang="en" sz="1600">
                          <a:solidFill>
                            <a:srgbClr val="655A52"/>
                          </a:solidFill>
                          <a:latin typeface="Calibri"/>
                          <a:ea typeface="Calibri"/>
                          <a:cs typeface="Calibri"/>
                          <a:sym typeface="Calibri"/>
                        </a:rPr>
                        <a:t>Would access to free COVID-19 self-tests be helpful to you? Why or why not?</a:t>
                      </a:r>
                      <a:endParaRPr sz="1800"/>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6"/>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Data Analysis</a:t>
            </a:r>
            <a:endParaRPr/>
          </a:p>
        </p:txBody>
      </p:sp>
      <p:sp>
        <p:nvSpPr>
          <p:cNvPr id="212" name="Google Shape;212;p36"/>
          <p:cNvSpPr txBox="1">
            <a:spLocks noGrp="1"/>
          </p:cNvSpPr>
          <p:nvPr>
            <p:ph type="body" idx="1"/>
          </p:nvPr>
        </p:nvSpPr>
        <p:spPr>
          <a:xfrm>
            <a:off x="628650" y="1268044"/>
            <a:ext cx="7886700" cy="3263400"/>
          </a:xfrm>
          <a:prstGeom prst="rect">
            <a:avLst/>
          </a:prstGeom>
        </p:spPr>
        <p:txBody>
          <a:bodyPr spcFirstLastPara="1" wrap="square" lIns="68575" tIns="34275" rIns="68575" bIns="34275" anchor="t" anchorCtr="0">
            <a:normAutofit lnSpcReduction="10000"/>
          </a:bodyPr>
          <a:lstStyle/>
          <a:p>
            <a:pPr marL="457200" lvl="0" indent="-342900" algn="l" rtl="0">
              <a:lnSpc>
                <a:spcPct val="115000"/>
              </a:lnSpc>
              <a:spcBef>
                <a:spcPts val="0"/>
              </a:spcBef>
              <a:spcAft>
                <a:spcPts val="0"/>
              </a:spcAft>
              <a:buClr>
                <a:srgbClr val="655A52"/>
              </a:buClr>
              <a:buSzPts val="1800"/>
              <a:buChar char="●"/>
            </a:pPr>
            <a:r>
              <a:rPr lang="en" sz="1800">
                <a:solidFill>
                  <a:srgbClr val="655A52"/>
                </a:solidFill>
              </a:rPr>
              <a:t>Open-ended text message response data </a:t>
            </a:r>
            <a:endParaRPr sz="1800">
              <a:solidFill>
                <a:srgbClr val="655A52"/>
              </a:solidFill>
            </a:endParaRPr>
          </a:p>
          <a:p>
            <a:pPr marL="914400" lvl="1" indent="-342900" algn="l" rtl="0">
              <a:lnSpc>
                <a:spcPct val="115000"/>
              </a:lnSpc>
              <a:spcBef>
                <a:spcPts val="0"/>
              </a:spcBef>
              <a:spcAft>
                <a:spcPts val="0"/>
              </a:spcAft>
              <a:buClr>
                <a:srgbClr val="655A52"/>
              </a:buClr>
              <a:buSzPts val="1800"/>
              <a:buChar char="○"/>
            </a:pPr>
            <a:r>
              <a:rPr lang="en">
                <a:solidFill>
                  <a:srgbClr val="655A52"/>
                </a:solidFill>
              </a:rPr>
              <a:t>Developed a codebook using inductive approach</a:t>
            </a:r>
            <a:endParaRPr>
              <a:solidFill>
                <a:srgbClr val="655A52"/>
              </a:solidFill>
            </a:endParaRPr>
          </a:p>
          <a:p>
            <a:pPr marL="914400" lvl="1" indent="-342900" algn="l" rtl="0">
              <a:lnSpc>
                <a:spcPct val="115000"/>
              </a:lnSpc>
              <a:spcBef>
                <a:spcPts val="0"/>
              </a:spcBef>
              <a:spcAft>
                <a:spcPts val="0"/>
              </a:spcAft>
              <a:buClr>
                <a:srgbClr val="655A52"/>
              </a:buClr>
              <a:buSzPts val="1800"/>
              <a:buChar char="○"/>
            </a:pPr>
            <a:r>
              <a:rPr lang="en">
                <a:solidFill>
                  <a:srgbClr val="655A52"/>
                </a:solidFill>
              </a:rPr>
              <a:t>2 independent coders</a:t>
            </a:r>
            <a:endParaRPr>
              <a:solidFill>
                <a:srgbClr val="655A52"/>
              </a:solidFill>
            </a:endParaRPr>
          </a:p>
          <a:p>
            <a:pPr marL="914400" lvl="1" indent="-342900" algn="l" rtl="0">
              <a:lnSpc>
                <a:spcPct val="115000"/>
              </a:lnSpc>
              <a:spcBef>
                <a:spcPts val="0"/>
              </a:spcBef>
              <a:spcAft>
                <a:spcPts val="0"/>
              </a:spcAft>
              <a:buClr>
                <a:srgbClr val="655A52"/>
              </a:buClr>
              <a:buSzPts val="1800"/>
              <a:buChar char="○"/>
            </a:pPr>
            <a:r>
              <a:rPr lang="en">
                <a:solidFill>
                  <a:srgbClr val="655A52"/>
                </a:solidFill>
              </a:rPr>
              <a:t>Application of codes within each question</a:t>
            </a:r>
            <a:endParaRPr>
              <a:solidFill>
                <a:srgbClr val="655A52"/>
              </a:solidFill>
            </a:endParaRPr>
          </a:p>
          <a:p>
            <a:pPr marL="914400" lvl="1" indent="-342900" algn="l" rtl="0">
              <a:lnSpc>
                <a:spcPct val="115000"/>
              </a:lnSpc>
              <a:spcBef>
                <a:spcPts val="0"/>
              </a:spcBef>
              <a:spcAft>
                <a:spcPts val="0"/>
              </a:spcAft>
              <a:buClr>
                <a:srgbClr val="655A52"/>
              </a:buClr>
              <a:buSzPts val="1800"/>
              <a:buChar char="○"/>
            </a:pPr>
            <a:r>
              <a:rPr lang="en">
                <a:solidFill>
                  <a:srgbClr val="655A52"/>
                </a:solidFill>
              </a:rPr>
              <a:t>Discrepancies were resolved via discussion </a:t>
            </a:r>
            <a:endParaRPr>
              <a:solidFill>
                <a:srgbClr val="655A52"/>
              </a:solidFill>
            </a:endParaRPr>
          </a:p>
          <a:p>
            <a:pPr marL="0" lvl="0" indent="0" algn="l" rtl="0">
              <a:lnSpc>
                <a:spcPct val="115000"/>
              </a:lnSpc>
              <a:spcBef>
                <a:spcPts val="0"/>
              </a:spcBef>
              <a:spcAft>
                <a:spcPts val="0"/>
              </a:spcAft>
              <a:buNone/>
            </a:pPr>
            <a:endParaRPr sz="900">
              <a:solidFill>
                <a:srgbClr val="655A52"/>
              </a:solidFill>
            </a:endParaRPr>
          </a:p>
          <a:p>
            <a:pPr marL="457200" lvl="0" indent="-342900" algn="l" rtl="0">
              <a:lnSpc>
                <a:spcPct val="115000"/>
              </a:lnSpc>
              <a:spcBef>
                <a:spcPts val="0"/>
              </a:spcBef>
              <a:spcAft>
                <a:spcPts val="0"/>
              </a:spcAft>
              <a:buClr>
                <a:srgbClr val="655A52"/>
              </a:buClr>
              <a:buSzPts val="1800"/>
              <a:buChar char="●"/>
            </a:pPr>
            <a:r>
              <a:rPr lang="en" sz="1800">
                <a:solidFill>
                  <a:srgbClr val="655A52"/>
                </a:solidFill>
              </a:rPr>
              <a:t>Participant self-reported demographic data </a:t>
            </a:r>
            <a:endParaRPr sz="1800">
              <a:solidFill>
                <a:srgbClr val="655A52"/>
              </a:solidFill>
            </a:endParaRPr>
          </a:p>
          <a:p>
            <a:pPr marL="914400" lvl="1" indent="-342900" algn="l" rtl="0">
              <a:lnSpc>
                <a:spcPct val="115000"/>
              </a:lnSpc>
              <a:spcBef>
                <a:spcPts val="0"/>
              </a:spcBef>
              <a:spcAft>
                <a:spcPts val="0"/>
              </a:spcAft>
              <a:buClr>
                <a:srgbClr val="655A52"/>
              </a:buClr>
              <a:buSzPts val="1800"/>
              <a:buChar char="○"/>
            </a:pPr>
            <a:r>
              <a:rPr lang="en">
                <a:solidFill>
                  <a:srgbClr val="655A52"/>
                </a:solidFill>
              </a:rPr>
              <a:t>Collected at enrollment in MyVoice cohort </a:t>
            </a:r>
            <a:endParaRPr>
              <a:solidFill>
                <a:srgbClr val="655A52"/>
              </a:solidFill>
            </a:endParaRPr>
          </a:p>
          <a:p>
            <a:pPr marL="0" lvl="0" indent="0" algn="l" rtl="0">
              <a:lnSpc>
                <a:spcPct val="115000"/>
              </a:lnSpc>
              <a:spcBef>
                <a:spcPts val="0"/>
              </a:spcBef>
              <a:spcAft>
                <a:spcPts val="0"/>
              </a:spcAft>
              <a:buNone/>
            </a:pPr>
            <a:endParaRPr sz="1200">
              <a:solidFill>
                <a:srgbClr val="655A52"/>
              </a:solidFill>
            </a:endParaRPr>
          </a:p>
          <a:p>
            <a:pPr marL="457200" lvl="0" indent="-342900" algn="l" rtl="0">
              <a:lnSpc>
                <a:spcPct val="115000"/>
              </a:lnSpc>
              <a:spcBef>
                <a:spcPts val="0"/>
              </a:spcBef>
              <a:spcAft>
                <a:spcPts val="0"/>
              </a:spcAft>
              <a:buClr>
                <a:srgbClr val="655A52"/>
              </a:buClr>
              <a:buSzPts val="1800"/>
              <a:buChar char="●"/>
            </a:pPr>
            <a:r>
              <a:rPr lang="en" sz="1800">
                <a:solidFill>
                  <a:srgbClr val="655A52"/>
                </a:solidFill>
              </a:rPr>
              <a:t>Code frequency and demographic data were summarized using descriptive statistics</a:t>
            </a:r>
            <a:endParaRPr sz="2400"/>
          </a:p>
        </p:txBody>
      </p:sp>
    </p:spTree>
  </p:cSld>
  <p:clrMapOvr>
    <a:masterClrMapping/>
  </p:clrMapOvr>
</p:sld>
</file>

<file path=ppt/theme/theme1.xml><?xml version="1.0" encoding="utf-8"?>
<a:theme xmlns:a="http://schemas.openxmlformats.org/drawingml/2006/main" name="Simple Light">
  <a:themeElements>
    <a:clrScheme name="Michigan Medicine Color Palette">
      <a:dk1>
        <a:srgbClr val="00274C"/>
      </a:dk1>
      <a:lt1>
        <a:srgbClr val="FFFFFF"/>
      </a:lt1>
      <a:dk2>
        <a:srgbClr val="655A52"/>
      </a:dk2>
      <a:lt2>
        <a:srgbClr val="989C97"/>
      </a:lt2>
      <a:accent1>
        <a:srgbClr val="D86018"/>
      </a:accent1>
      <a:accent2>
        <a:srgbClr val="131516"/>
      </a:accent2>
      <a:accent3>
        <a:srgbClr val="75988D"/>
      </a:accent3>
      <a:accent4>
        <a:srgbClr val="9A3324"/>
      </a:accent4>
      <a:accent5>
        <a:srgbClr val="00B2A9"/>
      </a:accent5>
      <a:accent6>
        <a:srgbClr val="CFC096"/>
      </a:accent6>
      <a:hlink>
        <a:srgbClr val="17499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Michigan Medicine Color Palette">
      <a:dk1>
        <a:srgbClr val="00274C"/>
      </a:dk1>
      <a:lt1>
        <a:srgbClr val="FFFFFF"/>
      </a:lt1>
      <a:dk2>
        <a:srgbClr val="655A52"/>
      </a:dk2>
      <a:lt2>
        <a:srgbClr val="989C97"/>
      </a:lt2>
      <a:accent1>
        <a:srgbClr val="D86018"/>
      </a:accent1>
      <a:accent2>
        <a:srgbClr val="131516"/>
      </a:accent2>
      <a:accent3>
        <a:srgbClr val="75988D"/>
      </a:accent3>
      <a:accent4>
        <a:srgbClr val="9A3324"/>
      </a:accent4>
      <a:accent5>
        <a:srgbClr val="00B2A9"/>
      </a:accent5>
      <a:accent6>
        <a:srgbClr val="CFC096"/>
      </a:accent6>
      <a:hlink>
        <a:srgbClr val="17499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4248</Words>
  <Application>Microsoft Macintosh PowerPoint</Application>
  <PresentationFormat>On-screen Show (16:9)</PresentationFormat>
  <Paragraphs>249</Paragraphs>
  <Slides>20</Slides>
  <Notes>20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20</vt:i4>
      </vt:variant>
    </vt:vector>
  </HeadingPairs>
  <TitlesOfParts>
    <vt:vector size="29" baseType="lpstr">
      <vt:lpstr>Roboto</vt:lpstr>
      <vt:lpstr>Arial</vt:lpstr>
      <vt:lpstr>Times New Roman</vt:lpstr>
      <vt:lpstr>IBM Plex Sans</vt:lpstr>
      <vt:lpstr>Calibri</vt:lpstr>
      <vt:lpstr>Barlow</vt:lpstr>
      <vt:lpstr>Simple Light</vt:lpstr>
      <vt:lpstr>Simple Light</vt:lpstr>
      <vt:lpstr>Office Theme</vt:lpstr>
      <vt:lpstr>Youths’ Perceptions and Behaviors on COVID-19 Testing </vt:lpstr>
      <vt:lpstr>Disclosures</vt:lpstr>
      <vt:lpstr>Introduction</vt:lpstr>
      <vt:lpstr>PURPOSE</vt:lpstr>
      <vt:lpstr>PowerPoint Presentation</vt:lpstr>
      <vt:lpstr>MyVoice Methodology</vt:lpstr>
      <vt:lpstr>Methods</vt:lpstr>
      <vt:lpstr>PowerPoint Presentation</vt:lpstr>
      <vt:lpstr>Data Analysis</vt:lpstr>
      <vt:lpstr>Participants</vt:lpstr>
      <vt:lpstr>Results</vt:lpstr>
      <vt:lpstr>Would you ever get tested for COVID-19 BEFORE a social gathering? Why? (n=958)</vt:lpstr>
      <vt:lpstr>Would you ever get tested for COVID-19 AFTER a social gathering? Why? (n=931)</vt:lpstr>
      <vt:lpstr>Would access to free COVID-19 self-tests be helpful to you? Why or why not? (n=932)</vt:lpstr>
      <vt:lpstr>Discussion</vt:lpstr>
      <vt:lpstr>Limitations</vt:lpstr>
      <vt:lpstr>Conclusions</vt:lpstr>
      <vt:lpstr>References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Youths’ Perceptions and Behaviors on COVID-19 Testing </dc:title>
  <cp:lastModifiedBy>Senga, Bettina</cp:lastModifiedBy>
  <cp:revision>3</cp:revision>
  <dcterms:modified xsi:type="dcterms:W3CDTF">2023-07-18T18:25:34Z</dcterms:modified>
</cp:coreProperties>
</file>